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341" r:id="rId2"/>
    <p:sldId id="342" r:id="rId3"/>
    <p:sldId id="343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4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48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46" r:id="rId8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arche" userId="58ea3cfbf7f6997c" providerId="LiveId" clId="{0A1B6098-2D98-4F60-92A1-038599CD321E}"/>
    <pc:docChg chg="addSld delSld modSld sldOrd">
      <pc:chgData name="Michael Larche" userId="58ea3cfbf7f6997c" providerId="LiveId" clId="{0A1B6098-2D98-4F60-92A1-038599CD321E}" dt="2021-03-19T01:22:33.568" v="180" actId="20577"/>
      <pc:docMkLst>
        <pc:docMk/>
      </pc:docMkLst>
      <pc:sldChg chg="ord">
        <pc:chgData name="Michael Larche" userId="58ea3cfbf7f6997c" providerId="LiveId" clId="{0A1B6098-2D98-4F60-92A1-038599CD321E}" dt="2021-03-17T16:07:06.741" v="1"/>
        <pc:sldMkLst>
          <pc:docMk/>
          <pc:sldMk cId="0" sldId="256"/>
        </pc:sldMkLst>
      </pc:sldChg>
      <pc:sldChg chg="modSp mod">
        <pc:chgData name="Michael Larche" userId="58ea3cfbf7f6997c" providerId="LiveId" clId="{0A1B6098-2D98-4F60-92A1-038599CD321E}" dt="2021-03-17T16:08:02.142" v="23" actId="20577"/>
        <pc:sldMkLst>
          <pc:docMk/>
          <pc:sldMk cId="4049413207" sldId="341"/>
        </pc:sldMkLst>
        <pc:spChg chg="mod">
          <ac:chgData name="Michael Larche" userId="58ea3cfbf7f6997c" providerId="LiveId" clId="{0A1B6098-2D98-4F60-92A1-038599CD321E}" dt="2021-03-17T16:08:02.142" v="23" actId="20577"/>
          <ac:spMkLst>
            <pc:docMk/>
            <pc:sldMk cId="4049413207" sldId="341"/>
            <ac:spMk id="3" creationId="{00000000-0000-0000-0000-000000000000}"/>
          </ac:spMkLst>
        </pc:spChg>
      </pc:sldChg>
      <pc:sldChg chg="modSp mod">
        <pc:chgData name="Michael Larche" userId="58ea3cfbf7f6997c" providerId="LiveId" clId="{0A1B6098-2D98-4F60-92A1-038599CD321E}" dt="2021-03-17T16:26:28.198" v="101" actId="20577"/>
        <pc:sldMkLst>
          <pc:docMk/>
          <pc:sldMk cId="2897483439" sldId="342"/>
        </pc:sldMkLst>
        <pc:spChg chg="mod">
          <ac:chgData name="Michael Larche" userId="58ea3cfbf7f6997c" providerId="LiveId" clId="{0A1B6098-2D98-4F60-92A1-038599CD321E}" dt="2021-03-17T16:26:28.198" v="101" actId="20577"/>
          <ac:spMkLst>
            <pc:docMk/>
            <pc:sldMk cId="2897483439" sldId="342"/>
            <ac:spMk id="3" creationId="{00000000-0000-0000-0000-000000000000}"/>
          </ac:spMkLst>
        </pc:spChg>
      </pc:sldChg>
      <pc:sldChg chg="modSp mod">
        <pc:chgData name="Michael Larche" userId="58ea3cfbf7f6997c" providerId="LiveId" clId="{0A1B6098-2D98-4F60-92A1-038599CD321E}" dt="2021-03-17T16:27:40.032" v="105" actId="20577"/>
        <pc:sldMkLst>
          <pc:docMk/>
          <pc:sldMk cId="4085117122" sldId="343"/>
        </pc:sldMkLst>
        <pc:spChg chg="mod">
          <ac:chgData name="Michael Larche" userId="58ea3cfbf7f6997c" providerId="LiveId" clId="{0A1B6098-2D98-4F60-92A1-038599CD321E}" dt="2021-03-17T16:27:40.032" v="105" actId="20577"/>
          <ac:spMkLst>
            <pc:docMk/>
            <pc:sldMk cId="4085117122" sldId="343"/>
            <ac:spMk id="3" creationId="{00000000-0000-0000-0000-000000000000}"/>
          </ac:spMkLst>
        </pc:spChg>
      </pc:sldChg>
      <pc:sldChg chg="modSp mod ord">
        <pc:chgData name="Michael Larche" userId="58ea3cfbf7f6997c" providerId="LiveId" clId="{0A1B6098-2D98-4F60-92A1-038599CD321E}" dt="2021-03-19T01:20:54.099" v="175" actId="20577"/>
        <pc:sldMkLst>
          <pc:docMk/>
          <pc:sldMk cId="2527166188" sldId="344"/>
        </pc:sldMkLst>
        <pc:spChg chg="mod">
          <ac:chgData name="Michael Larche" userId="58ea3cfbf7f6997c" providerId="LiveId" clId="{0A1B6098-2D98-4F60-92A1-038599CD321E}" dt="2021-03-19T01:20:54.099" v="175" actId="20577"/>
          <ac:spMkLst>
            <pc:docMk/>
            <pc:sldMk cId="2527166188" sldId="344"/>
            <ac:spMk id="3" creationId="{00000000-0000-0000-0000-000000000000}"/>
          </ac:spMkLst>
        </pc:spChg>
        <pc:spChg chg="mod">
          <ac:chgData name="Michael Larche" userId="58ea3cfbf7f6997c" providerId="LiveId" clId="{0A1B6098-2D98-4F60-92A1-038599CD321E}" dt="2021-03-19T01:20:38.369" v="170" actId="20577"/>
          <ac:spMkLst>
            <pc:docMk/>
            <pc:sldMk cId="2527166188" sldId="344"/>
            <ac:spMk id="5" creationId="{00000000-0000-0000-0000-000000000000}"/>
          </ac:spMkLst>
        </pc:spChg>
      </pc:sldChg>
      <pc:sldChg chg="modSp mod">
        <pc:chgData name="Michael Larche" userId="58ea3cfbf7f6997c" providerId="LiveId" clId="{0A1B6098-2D98-4F60-92A1-038599CD321E}" dt="2021-03-19T01:16:38.190" v="164" actId="20577"/>
        <pc:sldMkLst>
          <pc:docMk/>
          <pc:sldMk cId="354022995" sldId="346"/>
        </pc:sldMkLst>
        <pc:spChg chg="mod">
          <ac:chgData name="Michael Larche" userId="58ea3cfbf7f6997c" providerId="LiveId" clId="{0A1B6098-2D98-4F60-92A1-038599CD321E}" dt="2021-03-19T01:16:38.190" v="164" actId="20577"/>
          <ac:spMkLst>
            <pc:docMk/>
            <pc:sldMk cId="354022995" sldId="346"/>
            <ac:spMk id="3" creationId="{00000000-0000-0000-0000-000000000000}"/>
          </ac:spMkLst>
        </pc:spChg>
        <pc:spChg chg="mod">
          <ac:chgData name="Michael Larche" userId="58ea3cfbf7f6997c" providerId="LiveId" clId="{0A1B6098-2D98-4F60-92A1-038599CD321E}" dt="2021-03-19T01:14:20.643" v="115" actId="20577"/>
          <ac:spMkLst>
            <pc:docMk/>
            <pc:sldMk cId="354022995" sldId="346"/>
            <ac:spMk id="6" creationId="{54BE24A7-5869-4F32-9A22-C95E6A9D4CD1}"/>
          </ac:spMkLst>
        </pc:spChg>
        <pc:spChg chg="mod">
          <ac:chgData name="Michael Larche" userId="58ea3cfbf7f6997c" providerId="LiveId" clId="{0A1B6098-2D98-4F60-92A1-038599CD321E}" dt="2021-03-19T01:14:37.336" v="148" actId="20577"/>
          <ac:spMkLst>
            <pc:docMk/>
            <pc:sldMk cId="354022995" sldId="346"/>
            <ac:spMk id="9" creationId="{19756777-4B5A-439F-919A-AB05522E42DA}"/>
          </ac:spMkLst>
        </pc:spChg>
      </pc:sldChg>
      <pc:sldChg chg="modSp del mod">
        <pc:chgData name="Michael Larche" userId="58ea3cfbf7f6997c" providerId="LiveId" clId="{0A1B6098-2D98-4F60-92A1-038599CD321E}" dt="2021-03-19T01:16:05.248" v="162" actId="47"/>
        <pc:sldMkLst>
          <pc:docMk/>
          <pc:sldMk cId="3830860729" sldId="347"/>
        </pc:sldMkLst>
        <pc:spChg chg="mod">
          <ac:chgData name="Michael Larche" userId="58ea3cfbf7f6997c" providerId="LiveId" clId="{0A1B6098-2D98-4F60-92A1-038599CD321E}" dt="2021-03-19T01:14:07.935" v="107" actId="6549"/>
          <ac:spMkLst>
            <pc:docMk/>
            <pc:sldMk cId="3830860729" sldId="347"/>
            <ac:spMk id="3" creationId="{00000000-0000-0000-0000-000000000000}"/>
          </ac:spMkLst>
        </pc:spChg>
      </pc:sldChg>
      <pc:sldChg chg="modSp add mod ord">
        <pc:chgData name="Michael Larche" userId="58ea3cfbf7f6997c" providerId="LiveId" clId="{0A1B6098-2D98-4F60-92A1-038599CD321E}" dt="2021-03-19T01:22:33.568" v="180" actId="20577"/>
        <pc:sldMkLst>
          <pc:docMk/>
          <pc:sldMk cId="2319681935" sldId="348"/>
        </pc:sldMkLst>
        <pc:spChg chg="mod">
          <ac:chgData name="Michael Larche" userId="58ea3cfbf7f6997c" providerId="LiveId" clId="{0A1B6098-2D98-4F60-92A1-038599CD321E}" dt="2021-03-17T16:20:02.903" v="30" actId="20577"/>
          <ac:spMkLst>
            <pc:docMk/>
            <pc:sldMk cId="2319681935" sldId="348"/>
            <ac:spMk id="2" creationId="{00000000-0000-0000-0000-000000000000}"/>
          </ac:spMkLst>
        </pc:spChg>
        <pc:spChg chg="mod">
          <ac:chgData name="Michael Larche" userId="58ea3cfbf7f6997c" providerId="LiveId" clId="{0A1B6098-2D98-4F60-92A1-038599CD321E}" dt="2021-03-17T16:22:39.550" v="69" actId="15"/>
          <ac:spMkLst>
            <pc:docMk/>
            <pc:sldMk cId="2319681935" sldId="348"/>
            <ac:spMk id="3" creationId="{00000000-0000-0000-0000-000000000000}"/>
          </ac:spMkLst>
        </pc:spChg>
        <pc:spChg chg="mod">
          <ac:chgData name="Michael Larche" userId="58ea3cfbf7f6997c" providerId="LiveId" clId="{0A1B6098-2D98-4F60-92A1-038599CD321E}" dt="2021-03-19T01:22:33.568" v="180" actId="20577"/>
          <ac:spMkLst>
            <pc:docMk/>
            <pc:sldMk cId="2319681935" sldId="348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81619-2D98-4639-A5DA-B04887B25CF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F1305-9EED-4128-960E-FD159AA35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0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ED266-72F8-4940-95AB-CFE79A9A557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86500" y="52578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1" y="0"/>
                </a:lnTo>
              </a:path>
            </a:pathLst>
          </a:custGeom>
          <a:ln w="25400">
            <a:solidFill>
              <a:srgbClr val="EE56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4048" y="5776940"/>
            <a:ext cx="1165802" cy="14258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13500" y="5531193"/>
            <a:ext cx="597535" cy="170815"/>
          </a:xfrm>
          <a:custGeom>
            <a:avLst/>
            <a:gdLst/>
            <a:ahLst/>
            <a:cxnLst/>
            <a:rect l="l" t="t" r="r" b="b"/>
            <a:pathLst>
              <a:path w="597534" h="170814">
                <a:moveTo>
                  <a:pt x="108458" y="118656"/>
                </a:moveTo>
                <a:lnTo>
                  <a:pt x="104305" y="98539"/>
                </a:lnTo>
                <a:lnTo>
                  <a:pt x="93167" y="85013"/>
                </a:lnTo>
                <a:lnTo>
                  <a:pt x="77025" y="76161"/>
                </a:lnTo>
                <a:lnTo>
                  <a:pt x="41046" y="64808"/>
                </a:lnTo>
                <a:lnTo>
                  <a:pt x="30289" y="59080"/>
                </a:lnTo>
                <a:lnTo>
                  <a:pt x="24574" y="51879"/>
                </a:lnTo>
                <a:lnTo>
                  <a:pt x="22898" y="42176"/>
                </a:lnTo>
                <a:lnTo>
                  <a:pt x="25196" y="32842"/>
                </a:lnTo>
                <a:lnTo>
                  <a:pt x="31889" y="25781"/>
                </a:lnTo>
                <a:lnTo>
                  <a:pt x="42646" y="21297"/>
                </a:lnTo>
                <a:lnTo>
                  <a:pt x="57124" y="19735"/>
                </a:lnTo>
                <a:lnTo>
                  <a:pt x="70497" y="20688"/>
                </a:lnTo>
                <a:lnTo>
                  <a:pt x="81534" y="23126"/>
                </a:lnTo>
                <a:lnTo>
                  <a:pt x="90106" y="26390"/>
                </a:lnTo>
                <a:lnTo>
                  <a:pt x="96126" y="29845"/>
                </a:lnTo>
                <a:lnTo>
                  <a:pt x="99898" y="11099"/>
                </a:lnTo>
                <a:lnTo>
                  <a:pt x="93802" y="7493"/>
                </a:lnTo>
                <a:lnTo>
                  <a:pt x="84709" y="3886"/>
                </a:lnTo>
                <a:lnTo>
                  <a:pt x="72821" y="1104"/>
                </a:lnTo>
                <a:lnTo>
                  <a:pt x="58381" y="0"/>
                </a:lnTo>
                <a:lnTo>
                  <a:pt x="33312" y="3314"/>
                </a:lnTo>
                <a:lnTo>
                  <a:pt x="15468" y="12636"/>
                </a:lnTo>
                <a:lnTo>
                  <a:pt x="4800" y="27051"/>
                </a:lnTo>
                <a:lnTo>
                  <a:pt x="1257" y="45631"/>
                </a:lnTo>
                <a:lnTo>
                  <a:pt x="5194" y="63550"/>
                </a:lnTo>
                <a:lnTo>
                  <a:pt x="15570" y="75552"/>
                </a:lnTo>
                <a:lnTo>
                  <a:pt x="30238" y="83375"/>
                </a:lnTo>
                <a:lnTo>
                  <a:pt x="65227" y="94919"/>
                </a:lnTo>
                <a:lnTo>
                  <a:pt x="77470" y="101790"/>
                </a:lnTo>
                <a:lnTo>
                  <a:pt x="84391" y="110566"/>
                </a:lnTo>
                <a:lnTo>
                  <a:pt x="86563" y="122364"/>
                </a:lnTo>
                <a:lnTo>
                  <a:pt x="84061" y="134137"/>
                </a:lnTo>
                <a:lnTo>
                  <a:pt x="76809" y="142989"/>
                </a:lnTo>
                <a:lnTo>
                  <a:pt x="65112" y="148551"/>
                </a:lnTo>
                <a:lnTo>
                  <a:pt x="49314" y="150482"/>
                </a:lnTo>
                <a:lnTo>
                  <a:pt x="35090" y="149301"/>
                </a:lnTo>
                <a:lnTo>
                  <a:pt x="22491" y="146164"/>
                </a:lnTo>
                <a:lnTo>
                  <a:pt x="11912" y="141744"/>
                </a:lnTo>
                <a:lnTo>
                  <a:pt x="3771" y="136664"/>
                </a:lnTo>
                <a:lnTo>
                  <a:pt x="0" y="157886"/>
                </a:lnTo>
                <a:lnTo>
                  <a:pt x="7874" y="162102"/>
                </a:lnTo>
                <a:lnTo>
                  <a:pt x="18491" y="166090"/>
                </a:lnTo>
                <a:lnTo>
                  <a:pt x="31559" y="169062"/>
                </a:lnTo>
                <a:lnTo>
                  <a:pt x="46799" y="170218"/>
                </a:lnTo>
                <a:lnTo>
                  <a:pt x="74269" y="166395"/>
                </a:lnTo>
                <a:lnTo>
                  <a:pt x="93484" y="155727"/>
                </a:lnTo>
                <a:lnTo>
                  <a:pt x="104762" y="139407"/>
                </a:lnTo>
                <a:lnTo>
                  <a:pt x="108458" y="118656"/>
                </a:lnTo>
                <a:close/>
              </a:path>
              <a:path w="597534" h="170814">
                <a:moveTo>
                  <a:pt x="212890" y="155905"/>
                </a:moveTo>
                <a:lnTo>
                  <a:pt x="202323" y="142341"/>
                </a:lnTo>
                <a:lnTo>
                  <a:pt x="199402" y="145072"/>
                </a:lnTo>
                <a:lnTo>
                  <a:pt x="194056" y="148412"/>
                </a:lnTo>
                <a:lnTo>
                  <a:pt x="186296" y="151257"/>
                </a:lnTo>
                <a:lnTo>
                  <a:pt x="176149" y="152450"/>
                </a:lnTo>
                <a:lnTo>
                  <a:pt x="163042" y="150152"/>
                </a:lnTo>
                <a:lnTo>
                  <a:pt x="152590" y="143243"/>
                </a:lnTo>
                <a:lnTo>
                  <a:pt x="145681" y="131749"/>
                </a:lnTo>
                <a:lnTo>
                  <a:pt x="143179" y="115697"/>
                </a:lnTo>
                <a:lnTo>
                  <a:pt x="145821" y="99339"/>
                </a:lnTo>
                <a:lnTo>
                  <a:pt x="153187" y="87172"/>
                </a:lnTo>
                <a:lnTo>
                  <a:pt x="164414" y="79578"/>
                </a:lnTo>
                <a:lnTo>
                  <a:pt x="178663" y="76962"/>
                </a:lnTo>
                <a:lnTo>
                  <a:pt x="187286" y="77762"/>
                </a:lnTo>
                <a:lnTo>
                  <a:pt x="194398" y="79806"/>
                </a:lnTo>
                <a:lnTo>
                  <a:pt x="200177" y="82588"/>
                </a:lnTo>
                <a:lnTo>
                  <a:pt x="204838" y="85598"/>
                </a:lnTo>
                <a:lnTo>
                  <a:pt x="208368" y="67589"/>
                </a:lnTo>
                <a:lnTo>
                  <a:pt x="203060" y="64300"/>
                </a:lnTo>
                <a:lnTo>
                  <a:pt x="195808" y="61645"/>
                </a:lnTo>
                <a:lnTo>
                  <a:pt x="187096" y="59855"/>
                </a:lnTo>
                <a:lnTo>
                  <a:pt x="177406" y="59207"/>
                </a:lnTo>
                <a:lnTo>
                  <a:pt x="157187" y="62585"/>
                </a:lnTo>
                <a:lnTo>
                  <a:pt x="139446" y="72923"/>
                </a:lnTo>
                <a:lnTo>
                  <a:pt x="126834" y="90538"/>
                </a:lnTo>
                <a:lnTo>
                  <a:pt x="122047" y="115697"/>
                </a:lnTo>
                <a:lnTo>
                  <a:pt x="126771" y="140563"/>
                </a:lnTo>
                <a:lnTo>
                  <a:pt x="139128" y="157480"/>
                </a:lnTo>
                <a:lnTo>
                  <a:pt x="156337" y="167144"/>
                </a:lnTo>
                <a:lnTo>
                  <a:pt x="175641" y="170218"/>
                </a:lnTo>
                <a:lnTo>
                  <a:pt x="189280" y="168719"/>
                </a:lnTo>
                <a:lnTo>
                  <a:pt x="200215" y="165011"/>
                </a:lnTo>
                <a:lnTo>
                  <a:pt x="208165" y="160337"/>
                </a:lnTo>
                <a:lnTo>
                  <a:pt x="212890" y="155905"/>
                </a:lnTo>
                <a:close/>
              </a:path>
              <a:path w="597534" h="170814">
                <a:moveTo>
                  <a:pt x="316153" y="84607"/>
                </a:moveTo>
                <a:lnTo>
                  <a:pt x="313969" y="74815"/>
                </a:lnTo>
                <a:lnTo>
                  <a:pt x="307721" y="66725"/>
                </a:lnTo>
                <a:lnTo>
                  <a:pt x="297891" y="61226"/>
                </a:lnTo>
                <a:lnTo>
                  <a:pt x="284949" y="59207"/>
                </a:lnTo>
                <a:lnTo>
                  <a:pt x="274510" y="60375"/>
                </a:lnTo>
                <a:lnTo>
                  <a:pt x="264337" y="63588"/>
                </a:lnTo>
                <a:lnTo>
                  <a:pt x="254965" y="68364"/>
                </a:lnTo>
                <a:lnTo>
                  <a:pt x="246938" y="74256"/>
                </a:lnTo>
                <a:lnTo>
                  <a:pt x="246938" y="1231"/>
                </a:lnTo>
                <a:lnTo>
                  <a:pt x="226809" y="1231"/>
                </a:lnTo>
                <a:lnTo>
                  <a:pt x="226809" y="166522"/>
                </a:lnTo>
                <a:lnTo>
                  <a:pt x="246938" y="166522"/>
                </a:lnTo>
                <a:lnTo>
                  <a:pt x="246938" y="92760"/>
                </a:lnTo>
                <a:lnTo>
                  <a:pt x="254927" y="86144"/>
                </a:lnTo>
                <a:lnTo>
                  <a:pt x="263271" y="81711"/>
                </a:lnTo>
                <a:lnTo>
                  <a:pt x="271183" y="79222"/>
                </a:lnTo>
                <a:lnTo>
                  <a:pt x="277901" y="78447"/>
                </a:lnTo>
                <a:lnTo>
                  <a:pt x="290728" y="78447"/>
                </a:lnTo>
                <a:lnTo>
                  <a:pt x="296024" y="85102"/>
                </a:lnTo>
                <a:lnTo>
                  <a:pt x="296024" y="166522"/>
                </a:lnTo>
                <a:lnTo>
                  <a:pt x="316153" y="166522"/>
                </a:lnTo>
                <a:lnTo>
                  <a:pt x="316153" y="84607"/>
                </a:lnTo>
                <a:close/>
              </a:path>
              <a:path w="597534" h="170814">
                <a:moveTo>
                  <a:pt x="439458" y="113728"/>
                </a:moveTo>
                <a:lnTo>
                  <a:pt x="435394" y="91262"/>
                </a:lnTo>
                <a:lnTo>
                  <a:pt x="426008" y="76962"/>
                </a:lnTo>
                <a:lnTo>
                  <a:pt x="424103" y="74066"/>
                </a:lnTo>
                <a:lnTo>
                  <a:pt x="418325" y="70370"/>
                </a:lnTo>
                <a:lnTo>
                  <a:pt x="418325" y="113728"/>
                </a:lnTo>
                <a:lnTo>
                  <a:pt x="415861" y="129565"/>
                </a:lnTo>
                <a:lnTo>
                  <a:pt x="409016" y="141782"/>
                </a:lnTo>
                <a:lnTo>
                  <a:pt x="398576" y="149669"/>
                </a:lnTo>
                <a:lnTo>
                  <a:pt x="385356" y="152450"/>
                </a:lnTo>
                <a:lnTo>
                  <a:pt x="372135" y="149974"/>
                </a:lnTo>
                <a:lnTo>
                  <a:pt x="361696" y="142773"/>
                </a:lnTo>
                <a:lnTo>
                  <a:pt x="354850" y="131229"/>
                </a:lnTo>
                <a:lnTo>
                  <a:pt x="352399" y="115697"/>
                </a:lnTo>
                <a:lnTo>
                  <a:pt x="354850" y="99860"/>
                </a:lnTo>
                <a:lnTo>
                  <a:pt x="361696" y="87630"/>
                </a:lnTo>
                <a:lnTo>
                  <a:pt x="372135" y="79756"/>
                </a:lnTo>
                <a:lnTo>
                  <a:pt x="385356" y="76962"/>
                </a:lnTo>
                <a:lnTo>
                  <a:pt x="398576" y="79451"/>
                </a:lnTo>
                <a:lnTo>
                  <a:pt x="409016" y="86652"/>
                </a:lnTo>
                <a:lnTo>
                  <a:pt x="415861" y="98196"/>
                </a:lnTo>
                <a:lnTo>
                  <a:pt x="418325" y="113728"/>
                </a:lnTo>
                <a:lnTo>
                  <a:pt x="418325" y="70370"/>
                </a:lnTo>
                <a:lnTo>
                  <a:pt x="406971" y="63080"/>
                </a:lnTo>
                <a:lnTo>
                  <a:pt x="385356" y="59207"/>
                </a:lnTo>
                <a:lnTo>
                  <a:pt x="363740" y="63385"/>
                </a:lnTo>
                <a:lnTo>
                  <a:pt x="346595" y="75057"/>
                </a:lnTo>
                <a:lnTo>
                  <a:pt x="335318" y="92925"/>
                </a:lnTo>
                <a:lnTo>
                  <a:pt x="331254" y="115697"/>
                </a:lnTo>
                <a:lnTo>
                  <a:pt x="335318" y="138163"/>
                </a:lnTo>
                <a:lnTo>
                  <a:pt x="346595" y="155359"/>
                </a:lnTo>
                <a:lnTo>
                  <a:pt x="363740" y="166344"/>
                </a:lnTo>
                <a:lnTo>
                  <a:pt x="385356" y="170218"/>
                </a:lnTo>
                <a:lnTo>
                  <a:pt x="406971" y="166039"/>
                </a:lnTo>
                <a:lnTo>
                  <a:pt x="424103" y="154368"/>
                </a:lnTo>
                <a:lnTo>
                  <a:pt x="425310" y="152450"/>
                </a:lnTo>
                <a:lnTo>
                  <a:pt x="435394" y="136499"/>
                </a:lnTo>
                <a:lnTo>
                  <a:pt x="439458" y="113728"/>
                </a:lnTo>
                <a:close/>
              </a:path>
              <a:path w="597534" h="170814">
                <a:moveTo>
                  <a:pt x="559727" y="113728"/>
                </a:moveTo>
                <a:lnTo>
                  <a:pt x="555663" y="91262"/>
                </a:lnTo>
                <a:lnTo>
                  <a:pt x="546277" y="76962"/>
                </a:lnTo>
                <a:lnTo>
                  <a:pt x="544385" y="74066"/>
                </a:lnTo>
                <a:lnTo>
                  <a:pt x="538594" y="70358"/>
                </a:lnTo>
                <a:lnTo>
                  <a:pt x="538594" y="113728"/>
                </a:lnTo>
                <a:lnTo>
                  <a:pt x="536130" y="129565"/>
                </a:lnTo>
                <a:lnTo>
                  <a:pt x="529285" y="141782"/>
                </a:lnTo>
                <a:lnTo>
                  <a:pt x="518845" y="149669"/>
                </a:lnTo>
                <a:lnTo>
                  <a:pt x="505625" y="152450"/>
                </a:lnTo>
                <a:lnTo>
                  <a:pt x="492404" y="149974"/>
                </a:lnTo>
                <a:lnTo>
                  <a:pt x="481977" y="142773"/>
                </a:lnTo>
                <a:lnTo>
                  <a:pt x="475119" y="131229"/>
                </a:lnTo>
                <a:lnTo>
                  <a:pt x="472668" y="115697"/>
                </a:lnTo>
                <a:lnTo>
                  <a:pt x="475119" y="99860"/>
                </a:lnTo>
                <a:lnTo>
                  <a:pt x="481977" y="87630"/>
                </a:lnTo>
                <a:lnTo>
                  <a:pt x="492404" y="79756"/>
                </a:lnTo>
                <a:lnTo>
                  <a:pt x="505625" y="76962"/>
                </a:lnTo>
                <a:lnTo>
                  <a:pt x="518845" y="79451"/>
                </a:lnTo>
                <a:lnTo>
                  <a:pt x="529285" y="86652"/>
                </a:lnTo>
                <a:lnTo>
                  <a:pt x="536130" y="98196"/>
                </a:lnTo>
                <a:lnTo>
                  <a:pt x="538594" y="113728"/>
                </a:lnTo>
                <a:lnTo>
                  <a:pt x="538594" y="70358"/>
                </a:lnTo>
                <a:lnTo>
                  <a:pt x="527240" y="63080"/>
                </a:lnTo>
                <a:lnTo>
                  <a:pt x="505625" y="59207"/>
                </a:lnTo>
                <a:lnTo>
                  <a:pt x="484009" y="63385"/>
                </a:lnTo>
                <a:lnTo>
                  <a:pt x="466877" y="75057"/>
                </a:lnTo>
                <a:lnTo>
                  <a:pt x="455587" y="92925"/>
                </a:lnTo>
                <a:lnTo>
                  <a:pt x="451523" y="115697"/>
                </a:lnTo>
                <a:lnTo>
                  <a:pt x="455587" y="138163"/>
                </a:lnTo>
                <a:lnTo>
                  <a:pt x="466877" y="155359"/>
                </a:lnTo>
                <a:lnTo>
                  <a:pt x="484009" y="166344"/>
                </a:lnTo>
                <a:lnTo>
                  <a:pt x="505625" y="170218"/>
                </a:lnTo>
                <a:lnTo>
                  <a:pt x="527240" y="166039"/>
                </a:lnTo>
                <a:lnTo>
                  <a:pt x="544385" y="154368"/>
                </a:lnTo>
                <a:lnTo>
                  <a:pt x="545592" y="152450"/>
                </a:lnTo>
                <a:lnTo>
                  <a:pt x="555663" y="136499"/>
                </a:lnTo>
                <a:lnTo>
                  <a:pt x="559727" y="113728"/>
                </a:lnTo>
                <a:close/>
              </a:path>
              <a:path w="597534" h="170814">
                <a:moveTo>
                  <a:pt x="597484" y="1231"/>
                </a:moveTo>
                <a:lnTo>
                  <a:pt x="577354" y="1231"/>
                </a:lnTo>
                <a:lnTo>
                  <a:pt x="577354" y="166522"/>
                </a:lnTo>
                <a:lnTo>
                  <a:pt x="597484" y="166522"/>
                </a:lnTo>
                <a:lnTo>
                  <a:pt x="597484" y="1231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3908" y="5528712"/>
            <a:ext cx="185428" cy="17269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8230" y="5528712"/>
            <a:ext cx="1734656" cy="1726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71500" y="8255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1" y="0"/>
                </a:lnTo>
              </a:path>
            </a:pathLst>
          </a:custGeom>
          <a:ln w="25400">
            <a:solidFill>
              <a:srgbClr val="EE56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6740" y="1943715"/>
            <a:ext cx="229051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6935" y="1640724"/>
            <a:ext cx="7510129" cy="4728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65516" y="6543492"/>
            <a:ext cx="3002279" cy="138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15" y="6545267"/>
            <a:ext cx="177800" cy="138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2su.ischoolonline.syr.edu/ap/courses/1308/sections/d0111984-8953-41c1-a3e1-9994163e0e9d/activity_report/module/a312878a-c3ae-449b-ba80-edc10f5209f7?topicUuid=4595631d-ccf1-4ee1-9a7b-05398e252c15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products/LDC2002T07" TargetMode="External"/><Relationship Id="rId2" Type="http://schemas.openxmlformats.org/officeDocument/2006/relationships/hyperlink" Target="http://wordnetweb.princeton.edu/perl/webw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~jurafsky/ws97/CL-dialog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097" y="2209800"/>
            <a:ext cx="710844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b="0" i="0" dirty="0">
                <a:solidFill>
                  <a:srgbClr val="282828"/>
                </a:solidFill>
                <a:effectLst/>
                <a:latin typeface="Proxima Nova"/>
              </a:rPr>
              <a:t>Week 7 Lectures</a:t>
            </a:r>
          </a:p>
          <a:p>
            <a:endParaRPr lang="en-US" sz="2400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2400" b="0" i="0" dirty="0">
                <a:solidFill>
                  <a:srgbClr val="040F1A"/>
                </a:solidFill>
                <a:effectLst/>
                <a:latin typeface="Inter"/>
              </a:rPr>
              <a:t>Discourse &amp; Dialogue</a:t>
            </a:r>
          </a:p>
          <a:p>
            <a:br>
              <a:rPr lang="en-US" b="1" u="none" strike="noStrike" dirty="0">
                <a:solidFill>
                  <a:srgbClr val="2278B5"/>
                </a:solidFill>
                <a:effectLst/>
                <a:hlinkClick r:id="rId2"/>
              </a:rPr>
            </a:br>
            <a:endParaRPr lang="en-US" b="1" i="1" dirty="0">
              <a:solidFill>
                <a:srgbClr val="FF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941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3018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95" dirty="0">
                <a:solidFill>
                  <a:srgbClr val="EE5612"/>
                </a:solidFill>
              </a:rPr>
              <a:t>Reference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17116" y="1878775"/>
            <a:ext cx="7345045" cy="392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Items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 that, rather than being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interpreted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their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own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right,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reference to something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 their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interpretation.</a:t>
            </a:r>
            <a:endParaRPr sz="2000">
              <a:latin typeface="Times New Roman"/>
              <a:cs typeface="Times New Roman"/>
            </a:endParaRPr>
          </a:p>
          <a:p>
            <a:pPr marL="186690" marR="596900" indent="-137160">
              <a:lnSpc>
                <a:spcPct val="101899"/>
              </a:lnSpc>
              <a:spcBef>
                <a:spcPts val="75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Anaphora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 with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references (he,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his, there) to previous text: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“Doctor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Foster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went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Gloucester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shower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rain.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He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stepped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puddle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right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up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his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middle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and never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went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0000FF"/>
                </a:solidFill>
                <a:latin typeface="Times New Roman"/>
                <a:cs typeface="Times New Roman"/>
              </a:rPr>
              <a:t>there</a:t>
            </a:r>
            <a:r>
              <a:rPr sz="18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again.”</a:t>
            </a:r>
            <a:endParaRPr sz="1800">
              <a:latin typeface="Times New Roman"/>
              <a:cs typeface="Times New Roman"/>
            </a:endParaRPr>
          </a:p>
          <a:p>
            <a:pPr marL="186690" marR="394335" indent="-137160">
              <a:lnSpc>
                <a:spcPct val="101899"/>
              </a:lnSpc>
              <a:spcBef>
                <a:spcPts val="9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Substitution: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substituted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item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serves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item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 is substituted</a:t>
            </a:r>
            <a:endParaRPr sz="1800">
              <a:latin typeface="Times New Roman"/>
              <a:cs typeface="Times New Roman"/>
            </a:endParaRPr>
          </a:p>
          <a:p>
            <a:pPr marL="186690">
              <a:lnSpc>
                <a:spcPts val="2100"/>
              </a:lnSpc>
            </a:pP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These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biscuits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stale.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Get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some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fresh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ones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R="1581150" algn="r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Ellipsis: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something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left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unsaid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understood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nonetheless</a:t>
            </a:r>
            <a:endParaRPr sz="1800">
              <a:latin typeface="Times New Roman"/>
              <a:cs typeface="Times New Roman"/>
            </a:endParaRPr>
          </a:p>
          <a:p>
            <a:pPr marR="1617345" algn="r">
              <a:lnSpc>
                <a:spcPct val="100000"/>
              </a:lnSpc>
              <a:spcBef>
                <a:spcPts val="40"/>
              </a:spcBef>
              <a:tabLst>
                <a:tab pos="3907154" algn="l"/>
              </a:tabLst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Joan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brought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roses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Kate</a:t>
            </a:r>
            <a:r>
              <a:rPr sz="1800" i="1" u="sng" spc="-5" dirty="0">
                <a:solidFill>
                  <a:srgbClr val="595959"/>
                </a:solidFill>
                <a:uFill>
                  <a:solidFill>
                    <a:srgbClr val="CB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sweet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peas.</a:t>
            </a:r>
            <a:endParaRPr sz="1800">
              <a:latin typeface="Times New Roman"/>
              <a:cs typeface="Times New Roman"/>
            </a:endParaRPr>
          </a:p>
          <a:p>
            <a:pPr marL="12700" marR="121285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Resolving these references is the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task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, which is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one of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important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NLP</a:t>
            </a:r>
            <a:r>
              <a:rPr sz="20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tasks 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discourse level.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1887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Conjunction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and</a:t>
            </a:r>
            <a:r>
              <a:rPr sz="4200" spc="8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Transition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17114" y="1966799"/>
            <a:ext cx="7019290" cy="34620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up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between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clauses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shows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how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connected</a:t>
            </a:r>
            <a:endParaRPr sz="2200">
              <a:latin typeface="Times New Roman"/>
              <a:cs typeface="Times New Roman"/>
            </a:endParaRPr>
          </a:p>
          <a:p>
            <a:pPr marL="186690" marR="150495" indent="-137160">
              <a:lnSpc>
                <a:spcPct val="101899"/>
              </a:lnSpc>
              <a:spcBef>
                <a:spcPts val="51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whole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day,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climbed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up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steep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mountainside,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almost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without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stopping.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1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And,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 all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time,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met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one.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60" dirty="0">
                <a:solidFill>
                  <a:srgbClr val="CC0000"/>
                </a:solidFill>
                <a:latin typeface="Times New Roman"/>
                <a:cs typeface="Times New Roman"/>
              </a:rPr>
              <a:t>Yet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was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hardly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aware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being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tired.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So,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night,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valley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far below him.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1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Then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as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dusk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fell,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he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sat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down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rest.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In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fact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he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hiked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farther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ever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before.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9624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Lexical</a:t>
            </a:r>
            <a:r>
              <a:rPr sz="4200" spc="13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Cohesion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7408" y="1753026"/>
            <a:ext cx="7622540" cy="42494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39433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concerned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effects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achieved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selection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vocabulary.</a:t>
            </a:r>
            <a:endParaRPr sz="22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1899"/>
              </a:lnSpc>
              <a:spcBef>
                <a:spcPts val="51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4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Reiteration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changing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items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achieve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varying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actual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1800">
              <a:latin typeface="Times New Roman"/>
              <a:cs typeface="Times New Roman"/>
            </a:endParaRPr>
          </a:p>
          <a:p>
            <a:pPr marL="186690">
              <a:lnSpc>
                <a:spcPts val="2100"/>
              </a:lnSpc>
              <a:tabLst>
                <a:tab pos="3919854" algn="l"/>
              </a:tabLst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attempted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ascent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peak.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_</a:t>
            </a:r>
            <a:r>
              <a:rPr sz="1800" i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X</a:t>
            </a:r>
            <a:r>
              <a:rPr sz="1800" i="1" u="sng" dirty="0">
                <a:solidFill>
                  <a:srgbClr val="595959"/>
                </a:solidFill>
                <a:uFill>
                  <a:solidFill>
                    <a:srgbClr val="58585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easy.</a:t>
            </a:r>
            <a:endParaRPr sz="1800">
              <a:latin typeface="Times New Roman"/>
              <a:cs typeface="Times New Roman"/>
            </a:endParaRPr>
          </a:p>
          <a:p>
            <a:pPr marL="1470660" marR="3501390">
              <a:lnSpc>
                <a:spcPct val="100699"/>
              </a:lnSpc>
              <a:spcBef>
                <a:spcPts val="86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 lexical item: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ascent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synonym: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climb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superordinate term: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task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general noun: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act 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pronoun: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30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similar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substitution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 also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treated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Collocation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semantically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items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8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boy/girl,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wet/dry,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order/obey,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chair/table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(furniture)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733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0" dirty="0">
                <a:solidFill>
                  <a:srgbClr val="EE5612"/>
                </a:solidFill>
              </a:rPr>
              <a:t>Uses</a:t>
            </a:r>
            <a:r>
              <a:rPr sz="4200" spc="175" dirty="0">
                <a:solidFill>
                  <a:srgbClr val="EE5612"/>
                </a:solidFill>
              </a:rPr>
              <a:t> </a:t>
            </a:r>
            <a:r>
              <a:rPr sz="4200" spc="50" dirty="0">
                <a:solidFill>
                  <a:srgbClr val="EE5612"/>
                </a:solidFill>
              </a:rPr>
              <a:t>of</a:t>
            </a:r>
            <a:r>
              <a:rPr sz="4200" spc="17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Cohesion</a:t>
            </a:r>
            <a:r>
              <a:rPr sz="4200" spc="10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91967" y="1884381"/>
            <a:ext cx="7075805" cy="280543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Scoring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 cohesiveness</a:t>
            </a:r>
            <a:endParaRPr sz="2200">
              <a:latin typeface="Times New Roman"/>
              <a:cs typeface="Times New Roman"/>
            </a:endParaRPr>
          </a:p>
          <a:p>
            <a:pPr marL="186690" marR="89535" indent="-137160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Halliday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Hasan’s theory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has been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captured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coding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scheme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quantitatively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measure the extent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cohesion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text.</a:t>
            </a:r>
            <a:endParaRPr sz="2000">
              <a:latin typeface="Times New Roman"/>
              <a:cs typeface="Times New Roman"/>
            </a:endParaRPr>
          </a:p>
          <a:p>
            <a:pPr marL="186690" marR="262890" indent="-13716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experimented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 it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metric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grading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standardized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essays.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17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machine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translation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coherence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build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fluent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60984"/>
            <a:ext cx="459930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spc="85" dirty="0">
                <a:solidFill>
                  <a:srgbClr val="EE5612"/>
                </a:solidFill>
              </a:rPr>
              <a:t>Coherence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Relations:</a:t>
            </a:r>
            <a:endParaRPr sz="3600"/>
          </a:p>
          <a:p>
            <a:pPr marL="12700">
              <a:lnSpc>
                <a:spcPts val="4310"/>
              </a:lnSpc>
            </a:pPr>
            <a:r>
              <a:rPr sz="3600" spc="85" dirty="0">
                <a:solidFill>
                  <a:srgbClr val="EE5612"/>
                </a:solidFill>
              </a:rPr>
              <a:t>Semantic</a:t>
            </a:r>
            <a:r>
              <a:rPr sz="3600" spc="165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Meaning</a:t>
            </a:r>
            <a:r>
              <a:rPr sz="3600" spc="100" dirty="0">
                <a:solidFill>
                  <a:srgbClr val="EE5612"/>
                </a:solidFill>
              </a:rPr>
              <a:t> </a:t>
            </a:r>
            <a:r>
              <a:rPr sz="3600" spc="40" dirty="0">
                <a:solidFill>
                  <a:srgbClr val="EE5612"/>
                </a:solidFill>
              </a:rPr>
              <a:t>Ties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4249" y="2079973"/>
            <a:ext cx="7482205" cy="374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set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possible relations between the meanings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different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the text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Hobbs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(1979) suggests relations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the following: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Result:</a:t>
            </a:r>
            <a:r>
              <a:rPr sz="1800" b="1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could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cause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second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Explanation:</a:t>
            </a:r>
            <a:r>
              <a:rPr sz="1800" b="1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second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could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cause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first.</a:t>
            </a:r>
            <a:endParaRPr sz="18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40"/>
              </a:spcBef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John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hid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Bill’s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car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keys.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He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 drunk.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Parallel:</a:t>
            </a:r>
            <a:r>
              <a:rPr sz="1800" b="1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asserted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similar.</a:t>
            </a:r>
            <a:endParaRPr sz="18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40"/>
              </a:spcBef>
            </a:pP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Scarecrow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wanted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brains.</a:t>
            </a:r>
            <a:r>
              <a:rPr sz="1800" i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Tin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Woodsman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wanted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heart.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Elaboration: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Infer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assertion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from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000" b="1" spc="-30" dirty="0">
                <a:solidFill>
                  <a:srgbClr val="595959"/>
                </a:solidFill>
                <a:latin typeface="Times New Roman"/>
                <a:cs typeface="Times New Roman"/>
              </a:rPr>
              <a:t>Textual</a:t>
            </a:r>
            <a:r>
              <a:rPr sz="20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entailment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00"/>
              </a:spcBef>
            </a:pPr>
            <a:r>
              <a:rPr sz="16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600" spc="6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16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is an </a:t>
            </a:r>
            <a:r>
              <a:rPr sz="1600" spc="-5" dirty="0">
                <a:solidFill>
                  <a:srgbClr val="595959"/>
                </a:solidFill>
                <a:latin typeface="Times New Roman"/>
                <a:cs typeface="Times New Roman"/>
              </a:rPr>
              <a:t>NLP</a:t>
            </a:r>
            <a:r>
              <a:rPr sz="16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task to discover the result</a:t>
            </a:r>
            <a:r>
              <a:rPr sz="16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and elaboration</a:t>
            </a:r>
            <a:r>
              <a:rPr sz="1600" spc="-5" dirty="0">
                <a:solidFill>
                  <a:srgbClr val="595959"/>
                </a:solidFill>
                <a:latin typeface="Times New Roman"/>
                <a:cs typeface="Times New Roman"/>
              </a:rPr>
              <a:t> between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 sentences.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5477" y="4706137"/>
            <a:ext cx="4177029" cy="1935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29209" indent="1616075" algn="r">
              <a:lnSpc>
                <a:spcPts val="5000"/>
              </a:lnSpc>
              <a:spcBef>
                <a:spcPts val="300"/>
              </a:spcBef>
            </a:pP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D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i</a:t>
            </a: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s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c</a:t>
            </a: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ours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e</a:t>
            </a:r>
            <a:r>
              <a:rPr sz="4200" dirty="0">
                <a:solidFill>
                  <a:srgbClr val="EE5612"/>
                </a:solidFill>
                <a:latin typeface="Times New Roman"/>
                <a:cs typeface="Times New Roman"/>
              </a:rPr>
              <a:t>:  </a:t>
            </a: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Lexical</a:t>
            </a:r>
            <a:r>
              <a:rPr sz="4200" spc="35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Cohesion</a:t>
            </a:r>
            <a:endParaRPr sz="4200">
              <a:latin typeface="Times New Roman"/>
              <a:cs typeface="Times New Roman"/>
            </a:endParaRPr>
          </a:p>
          <a:p>
            <a:pPr marR="5080" algn="r">
              <a:lnSpc>
                <a:spcPts val="4840"/>
              </a:lnSpc>
            </a:pP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Structure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40232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Lexical</a:t>
            </a:r>
            <a:r>
              <a:rPr sz="4200" spc="12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Chains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53160" y="1888101"/>
            <a:ext cx="7635240" cy="47936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8008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Building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way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find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lexical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both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reiteration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collocation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68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 chain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semantically related words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from 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 can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viewed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set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kind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clustering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based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on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 similarity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 cluster can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viewed 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“topic”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Algorithm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sketch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459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Select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candidate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endParaRPr sz="1800">
              <a:latin typeface="Times New Roman"/>
              <a:cs typeface="Times New Roman"/>
            </a:endParaRPr>
          </a:p>
          <a:p>
            <a:pPr marL="186690" marR="354330" indent="-137160">
              <a:lnSpc>
                <a:spcPct val="101899"/>
              </a:lnSpc>
              <a:spcBef>
                <a:spcPts val="29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appropriate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relying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“relatedness”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measure among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members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chains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Usually semantic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similarity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between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3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it is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found,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insert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word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into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</a:t>
            </a:r>
            <a:endParaRPr sz="1800">
              <a:latin typeface="Times New Roman"/>
              <a:cs typeface="Times New Roman"/>
            </a:endParaRPr>
          </a:p>
          <a:p>
            <a:pPr marL="148590" algn="ctr">
              <a:lnSpc>
                <a:spcPct val="100000"/>
              </a:lnSpc>
              <a:spcBef>
                <a:spcPts val="925"/>
              </a:spcBef>
              <a:tabLst>
                <a:tab pos="3430904" algn="l"/>
              </a:tabLst>
            </a:pP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SCHOOL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OF</a:t>
            </a:r>
            <a:r>
              <a:rPr sz="800" spc="2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INFORMATION</a:t>
            </a:r>
            <a:r>
              <a:rPr sz="800" spc="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STUDIES</a:t>
            </a:r>
            <a:r>
              <a:rPr sz="800" spc="2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|</a:t>
            </a:r>
            <a:r>
              <a:rPr sz="800" spc="1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spc="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	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32771"/>
            <a:ext cx="6481445" cy="1735455"/>
          </a:xfrm>
          <a:prstGeom prst="rect">
            <a:avLst/>
          </a:prstGeom>
        </p:spPr>
        <p:txBody>
          <a:bodyPr vert="horz" wrap="square" lIns="0" tIns="269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4200" spc="80" dirty="0">
                <a:solidFill>
                  <a:srgbClr val="EE5612"/>
                </a:solidFill>
              </a:rPr>
              <a:t>Example</a:t>
            </a:r>
            <a:r>
              <a:rPr sz="4200" spc="180" dirty="0">
                <a:solidFill>
                  <a:srgbClr val="EE5612"/>
                </a:solidFill>
              </a:rPr>
              <a:t> </a:t>
            </a:r>
            <a:r>
              <a:rPr sz="4200" spc="50" dirty="0">
                <a:solidFill>
                  <a:srgbClr val="EE5612"/>
                </a:solidFill>
              </a:rPr>
              <a:t>of</a:t>
            </a:r>
            <a:r>
              <a:rPr sz="4200" spc="19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Lexical</a:t>
            </a:r>
            <a:r>
              <a:rPr sz="4200" spc="18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Chains</a:t>
            </a:r>
            <a:endParaRPr sz="4200"/>
          </a:p>
          <a:p>
            <a:pPr marL="27305" marR="5080">
              <a:lnSpc>
                <a:spcPct val="102299"/>
              </a:lnSpc>
              <a:spcBef>
                <a:spcPts val="1000"/>
              </a:spcBef>
            </a:pPr>
            <a:r>
              <a:rPr sz="2200" spc="-5" dirty="0"/>
              <a:t>Semantically</a:t>
            </a:r>
            <a:r>
              <a:rPr sz="2200" spc="10" dirty="0"/>
              <a:t> </a:t>
            </a:r>
            <a:r>
              <a:rPr sz="2200" spc="-5" dirty="0"/>
              <a:t>related</a:t>
            </a:r>
            <a:r>
              <a:rPr sz="2200" spc="10" dirty="0"/>
              <a:t> </a:t>
            </a:r>
            <a:r>
              <a:rPr sz="2200" spc="-5" dirty="0"/>
              <a:t>words</a:t>
            </a:r>
            <a:r>
              <a:rPr sz="2200" dirty="0"/>
              <a:t> </a:t>
            </a:r>
            <a:r>
              <a:rPr sz="2200" spc="-5" dirty="0"/>
              <a:t>are</a:t>
            </a:r>
            <a:r>
              <a:rPr sz="2200" spc="5" dirty="0"/>
              <a:t> </a:t>
            </a:r>
            <a:r>
              <a:rPr sz="2200" spc="-5" dirty="0"/>
              <a:t>highlighted.</a:t>
            </a:r>
            <a:r>
              <a:rPr sz="2200" spc="10" dirty="0"/>
              <a:t> </a:t>
            </a:r>
            <a:r>
              <a:rPr sz="2200" spc="-5" dirty="0"/>
              <a:t>Note</a:t>
            </a:r>
            <a:r>
              <a:rPr sz="2200" spc="5" dirty="0"/>
              <a:t> </a:t>
            </a:r>
            <a:r>
              <a:rPr sz="2200" spc="-5" dirty="0"/>
              <a:t>that</a:t>
            </a:r>
            <a:r>
              <a:rPr sz="2200" spc="10" dirty="0"/>
              <a:t> </a:t>
            </a:r>
            <a:r>
              <a:rPr sz="2200" dirty="0"/>
              <a:t>this </a:t>
            </a:r>
            <a:r>
              <a:rPr sz="2200" spc="-535" dirty="0"/>
              <a:t> </a:t>
            </a:r>
            <a:r>
              <a:rPr sz="2200" spc="-5" dirty="0"/>
              <a:t>assumes that</a:t>
            </a:r>
            <a:r>
              <a:rPr sz="2200" spc="5" dirty="0"/>
              <a:t> </a:t>
            </a:r>
            <a:r>
              <a:rPr sz="2200" spc="-5" dirty="0"/>
              <a:t>coreference</a:t>
            </a:r>
            <a:r>
              <a:rPr sz="2200" spc="5" dirty="0"/>
              <a:t> </a:t>
            </a:r>
            <a:r>
              <a:rPr sz="2200" spc="-5" dirty="0"/>
              <a:t>resolution</a:t>
            </a:r>
            <a:r>
              <a:rPr sz="2200" spc="5" dirty="0"/>
              <a:t> </a:t>
            </a:r>
            <a:r>
              <a:rPr sz="2200" spc="-5" dirty="0"/>
              <a:t>has</a:t>
            </a:r>
            <a:r>
              <a:rPr sz="2200" dirty="0"/>
              <a:t> </a:t>
            </a:r>
            <a:r>
              <a:rPr sz="2200" spc="-5" dirty="0"/>
              <a:t>already</a:t>
            </a:r>
            <a:r>
              <a:rPr sz="2200" spc="5" dirty="0"/>
              <a:t> </a:t>
            </a:r>
            <a:r>
              <a:rPr sz="2200" spc="-5" dirty="0"/>
              <a:t>occurred.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552" y="2619898"/>
            <a:ext cx="5137114" cy="37133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5578" y="6481629"/>
            <a:ext cx="5137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r>
              <a:rPr sz="1800" spc="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800" spc="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Hirst</a:t>
            </a:r>
            <a:r>
              <a:rPr sz="1800" spc="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Budanitsk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C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H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sz="1800" spc="-22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id</a:t>
            </a:r>
            <a:r>
              <a:rPr sz="800" spc="-150" dirty="0">
                <a:solidFill>
                  <a:srgbClr val="BFBFBF"/>
                </a:solidFill>
                <a:latin typeface="Times New Roman"/>
                <a:cs typeface="Times New Roman"/>
              </a:rPr>
              <a:t>L</a:t>
            </a:r>
            <a:r>
              <a:rPr sz="800" spc="-12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1800" spc="-33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800" spc="-225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sz="1800" spc="-337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800" spc="-225" dirty="0">
                <a:solidFill>
                  <a:srgbClr val="BFBFBF"/>
                </a:solidFill>
                <a:latin typeface="Times New Roman"/>
                <a:cs typeface="Times New Roman"/>
              </a:rPr>
              <a:t>F</a:t>
            </a:r>
            <a:r>
              <a:rPr sz="800" spc="-3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IN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ro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FO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RM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2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A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0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T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0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I</a:t>
            </a:r>
            <a:r>
              <a:rPr sz="1800" spc="-375" baseline="25462" dirty="0">
                <a:solidFill>
                  <a:srgbClr val="595959"/>
                </a:solidFill>
                <a:latin typeface="Times New Roman"/>
                <a:cs typeface="Times New Roman"/>
              </a:rPr>
              <a:t>1</a:t>
            </a:r>
            <a:r>
              <a:rPr sz="800" spc="-250" dirty="0">
                <a:solidFill>
                  <a:srgbClr val="BFBFBF"/>
                </a:solidFill>
                <a:latin typeface="Times New Roman"/>
                <a:cs typeface="Times New Roman"/>
              </a:rPr>
              <a:t>ON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 STUDIES</a:t>
            </a:r>
            <a:r>
              <a:rPr sz="800" spc="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|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115" y="6534204"/>
            <a:ext cx="7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4902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16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Segmentation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6090" y="1841632"/>
            <a:ext cx="7419340" cy="40513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1747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automatically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separated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passages,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sometimes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called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fragments,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different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segments.</a:t>
            </a:r>
            <a:endParaRPr sz="2200">
              <a:latin typeface="Times New Roman"/>
              <a:cs typeface="Times New Roman"/>
            </a:endParaRPr>
          </a:p>
          <a:p>
            <a:pPr marL="186055" marR="1644650" indent="-137160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segments can inform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 interpretation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</a:t>
            </a:r>
            <a:endParaRPr sz="2000">
              <a:latin typeface="Times New Roman"/>
              <a:cs typeface="Times New Roman"/>
            </a:endParaRPr>
          </a:p>
          <a:p>
            <a:pPr marL="186055" marR="147447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distinguishing discourse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elements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specific to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different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genre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Techniques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separate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passages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9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Rule-based systems based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clue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endParaRPr sz="20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Probabilistic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techniques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separate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fragments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to identify discourse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 fragments 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(TextTiling)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3628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0" dirty="0">
                <a:solidFill>
                  <a:srgbClr val="EE5612"/>
                </a:solidFill>
              </a:rPr>
              <a:t>TextTiling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160" y="1888101"/>
            <a:ext cx="7408545" cy="41452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segments,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assuming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exhibits “lexical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cohesion”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but 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cohesive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across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different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Algorithm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Identifies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Computes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score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each segment</a:t>
            </a:r>
            <a:endParaRPr sz="2000">
              <a:latin typeface="Times New Roman"/>
              <a:cs typeface="Times New Roman"/>
            </a:endParaRPr>
          </a:p>
          <a:p>
            <a:pPr marL="369570" marR="295275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 cohesion score is the average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 similarity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words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within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segment.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boundaries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difference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cohesion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scores</a:t>
            </a:r>
            <a:endParaRPr sz="200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1200"/>
              </a:spcBef>
            </a:pPr>
            <a:r>
              <a:rPr sz="2200" spc="-50" dirty="0">
                <a:solidFill>
                  <a:srgbClr val="595959"/>
                </a:solidFill>
                <a:latin typeface="Times New Roman"/>
                <a:cs typeface="Times New Roman"/>
              </a:rPr>
              <a:t>NLTK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has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TextTiling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algorithm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available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097" y="2209800"/>
            <a:ext cx="7108445" cy="2121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b="0" i="0" dirty="0">
                <a:solidFill>
                  <a:srgbClr val="282828"/>
                </a:solidFill>
                <a:effectLst/>
                <a:latin typeface="Proxima Nova"/>
              </a:rPr>
              <a:t>Week 7 - Readings</a:t>
            </a:r>
          </a:p>
          <a:p>
            <a:endParaRPr lang="en-US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b="0" i="0" dirty="0" err="1">
                <a:solidFill>
                  <a:srgbClr val="282828"/>
                </a:solidFill>
                <a:effectLst/>
                <a:latin typeface="Proxima Nova"/>
              </a:rPr>
              <a:t>Jurafsky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 and Martin, Speech and Language Processing, 3</a:t>
            </a:r>
            <a:r>
              <a:rPr lang="en-US" b="0" i="0" baseline="30000" dirty="0">
                <a:solidFill>
                  <a:srgbClr val="282828"/>
                </a:solidFill>
                <a:effectLst/>
                <a:latin typeface="Proxima Nova"/>
              </a:rPr>
              <a:t>rd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 edition.</a:t>
            </a:r>
          </a:p>
          <a:p>
            <a:pPr algn="l"/>
            <a:r>
              <a:rPr lang="en-US" dirty="0">
                <a:hlinkClick r:id="rId2"/>
              </a:rPr>
              <a:t>Speech and Language Processing (stanford.edu)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Chapter </a:t>
            </a:r>
            <a:r>
              <a:rPr lang="en-US" dirty="0">
                <a:solidFill>
                  <a:srgbClr val="282828"/>
                </a:solidFill>
                <a:latin typeface="Proxima Nova"/>
              </a:rPr>
              <a:t>2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4 Chatbots &amp; Dialogue Systems</a:t>
            </a:r>
          </a:p>
          <a:p>
            <a:endParaRPr lang="en-US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b="0" i="0" dirty="0">
              <a:solidFill>
                <a:srgbClr val="282828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97483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5346217"/>
            <a:ext cx="56318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Coreference</a:t>
            </a:r>
            <a:r>
              <a:rPr sz="4200" spc="37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90" dirty="0">
                <a:solidFill>
                  <a:srgbClr val="EE5612"/>
                </a:solidFill>
                <a:latin typeface="Times New Roman"/>
                <a:cs typeface="Times New Roman"/>
              </a:rPr>
              <a:t>Resolution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275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0" dirty="0">
                <a:solidFill>
                  <a:srgbClr val="EE5612"/>
                </a:solidFill>
              </a:rPr>
              <a:t>Anaphora/Reference</a:t>
            </a:r>
            <a:r>
              <a:rPr sz="3600" spc="215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Resolution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946" y="1981763"/>
            <a:ext cx="7510780" cy="36322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66675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One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most important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NLP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tasks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 at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level</a:t>
            </a:r>
            <a:endParaRPr sz="2200">
              <a:latin typeface="Times New Roman"/>
              <a:cs typeface="Times New Roman"/>
            </a:endParaRPr>
          </a:p>
          <a:p>
            <a:pPr marL="66675">
              <a:lnSpc>
                <a:spcPct val="100000"/>
              </a:lnSpc>
              <a:spcBef>
                <a:spcPts val="116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linguistic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phenomenon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abbreviated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subsequent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reference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  <a:tabLst>
                <a:tab pos="240665" algn="l"/>
              </a:tabLst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cohesive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tie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grammatical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types</a:t>
            </a:r>
            <a:endParaRPr sz="20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  <a:spcBef>
                <a:spcPts val="1200"/>
              </a:spcBef>
              <a:tabLst>
                <a:tab pos="423545" algn="l"/>
              </a:tabLst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reference,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substitution,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reiteration</a:t>
            </a:r>
            <a:endParaRPr sz="2000">
              <a:latin typeface="Times New Roman"/>
              <a:cs typeface="Times New Roman"/>
            </a:endParaRPr>
          </a:p>
          <a:p>
            <a:pPr marL="241300" marR="452755" indent="-228600">
              <a:lnSpc>
                <a:spcPct val="100000"/>
              </a:lnSpc>
              <a:spcBef>
                <a:spcPts val="1200"/>
              </a:spcBef>
              <a:tabLst>
                <a:tab pos="240665" algn="l"/>
              </a:tabLst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technique for referring back to an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 has been introduced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 more fully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descriptive phrasing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earlier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text</a:t>
            </a:r>
            <a:endParaRPr sz="2000">
              <a:latin typeface="Times New Roman"/>
              <a:cs typeface="Times New Roman"/>
            </a:endParaRPr>
          </a:p>
          <a:p>
            <a:pPr marL="241300" marR="900430" indent="-228600">
              <a:lnSpc>
                <a:spcPct val="100000"/>
              </a:lnSpc>
              <a:spcBef>
                <a:spcPts val="1200"/>
              </a:spcBef>
              <a:tabLst>
                <a:tab pos="240665" algn="l"/>
              </a:tabLst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Refers to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this same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but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with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lexically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semantically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attenuated form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2877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0" dirty="0">
                <a:solidFill>
                  <a:srgbClr val="EE5612"/>
                </a:solidFill>
              </a:rPr>
              <a:t>Types</a:t>
            </a:r>
            <a:r>
              <a:rPr sz="4200" spc="180" dirty="0">
                <a:solidFill>
                  <a:srgbClr val="EE5612"/>
                </a:solidFill>
              </a:rPr>
              <a:t> </a:t>
            </a:r>
            <a:r>
              <a:rPr sz="4200" spc="50" dirty="0">
                <a:solidFill>
                  <a:srgbClr val="EE5612"/>
                </a:solidFill>
              </a:rPr>
              <a:t>of</a:t>
            </a:r>
            <a:r>
              <a:rPr sz="4200" spc="18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Entity</a:t>
            </a:r>
            <a:r>
              <a:rPr sz="4200" spc="18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Resolutions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2000" y="1812430"/>
            <a:ext cx="7422515" cy="47244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04139">
              <a:lnSpc>
                <a:spcPct val="102299"/>
              </a:lnSpc>
              <a:spcBef>
                <a:spcPts val="40"/>
              </a:spcBef>
            </a:pP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Entity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resolution</a:t>
            </a:r>
            <a:r>
              <a:rPr sz="22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ability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recognize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unify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variant references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single 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entity.</a:t>
            </a:r>
            <a:endParaRPr sz="22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5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Coreference algorithms usually performed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within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larger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task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entity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resolution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two levels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resolution:</a:t>
            </a:r>
            <a:endParaRPr sz="2200">
              <a:latin typeface="Times New Roman"/>
              <a:cs typeface="Times New Roman"/>
            </a:endParaRPr>
          </a:p>
          <a:p>
            <a:pPr marL="392430" indent="-343535">
              <a:lnSpc>
                <a:spcPct val="100000"/>
              </a:lnSpc>
              <a:spcBef>
                <a:spcPts val="660"/>
              </a:spcBef>
              <a:buClr>
                <a:srgbClr val="002060"/>
              </a:buClr>
              <a:buAutoNum type="arabicPeriod"/>
              <a:tabLst>
                <a:tab pos="391795" algn="l"/>
                <a:tab pos="392430" algn="l"/>
              </a:tabLst>
            </a:pP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Within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document (includes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resolution)</a:t>
            </a:r>
            <a:endParaRPr sz="20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4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bin Laden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=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 =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his</a:t>
            </a:r>
            <a:endParaRPr sz="18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followers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endParaRPr sz="18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4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terrorist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attack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  <a:p>
            <a:pPr marL="407034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6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Federal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Bureau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Investigation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FBI =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bureau</a:t>
            </a:r>
            <a:endParaRPr sz="1800">
              <a:latin typeface="Times New Roman"/>
              <a:cs typeface="Times New Roman"/>
            </a:endParaRPr>
          </a:p>
          <a:p>
            <a:pPr marL="392430" indent="-343535">
              <a:lnSpc>
                <a:spcPct val="100000"/>
              </a:lnSpc>
              <a:spcBef>
                <a:spcPts val="640"/>
              </a:spcBef>
              <a:buClr>
                <a:srgbClr val="002060"/>
              </a:buClr>
              <a:buAutoNum type="arabicPeriod" startAt="2"/>
              <a:tabLst>
                <a:tab pos="391795" algn="l"/>
                <a:tab pos="392430" algn="l"/>
              </a:tabLst>
            </a:pP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Across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document (or</a:t>
            </a:r>
            <a:r>
              <a:rPr sz="2000" b="1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named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entity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resolution)</a:t>
            </a:r>
            <a:endParaRPr sz="2000">
              <a:latin typeface="Times New Roman"/>
              <a:cs typeface="Times New Roman"/>
            </a:endParaRPr>
          </a:p>
          <a:p>
            <a:pPr marL="410209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Usama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Laden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= Osama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Laden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=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Laden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Event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resolution is also possible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widely used.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9666" y="775364"/>
            <a:ext cx="6764655" cy="1670685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785"/>
              </a:spcBef>
            </a:pPr>
            <a:r>
              <a:rPr sz="4200" spc="60" dirty="0">
                <a:solidFill>
                  <a:srgbClr val="EE5612"/>
                </a:solidFill>
              </a:rPr>
              <a:t>Terminology</a:t>
            </a:r>
            <a:r>
              <a:rPr sz="4200" spc="19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Examples</a:t>
            </a:r>
            <a:endParaRPr sz="4200"/>
          </a:p>
          <a:p>
            <a:pPr marL="12700" marR="5080">
              <a:lnSpc>
                <a:spcPct val="102299"/>
              </a:lnSpc>
              <a:spcBef>
                <a:spcPts val="825"/>
              </a:spcBef>
            </a:pPr>
            <a:r>
              <a:rPr sz="2200" dirty="0"/>
              <a:t>The </a:t>
            </a:r>
            <a:r>
              <a:rPr sz="2200" spc="-5" dirty="0"/>
              <a:t>referent </a:t>
            </a:r>
            <a:r>
              <a:rPr sz="2200" dirty="0"/>
              <a:t>for a </a:t>
            </a:r>
            <a:r>
              <a:rPr sz="2200" spc="-5" dirty="0"/>
              <a:t>referring phrase </a:t>
            </a:r>
            <a:r>
              <a:rPr sz="2200" dirty="0"/>
              <a:t>is found by the </a:t>
            </a:r>
            <a:r>
              <a:rPr sz="2200" spc="-5" dirty="0"/>
              <a:t>resolution </a:t>
            </a:r>
            <a:r>
              <a:rPr sz="2200" spc="-535" dirty="0"/>
              <a:t> </a:t>
            </a:r>
            <a:r>
              <a:rPr sz="2200" spc="-5" dirty="0"/>
              <a:t>algorithm</a:t>
            </a:r>
            <a:r>
              <a:rPr sz="2200" dirty="0"/>
              <a:t> </a:t>
            </a:r>
            <a:r>
              <a:rPr sz="2200" spc="-5" dirty="0"/>
              <a:t>among</a:t>
            </a:r>
            <a:r>
              <a:rPr sz="2200" dirty="0"/>
              <a:t> the </a:t>
            </a:r>
            <a:r>
              <a:rPr sz="2200" spc="-5" dirty="0"/>
              <a:t>candidates,</a:t>
            </a:r>
            <a:r>
              <a:rPr sz="2200" dirty="0"/>
              <a:t> </a:t>
            </a:r>
            <a:r>
              <a:rPr sz="2200" spc="-5" dirty="0"/>
              <a:t>previous </a:t>
            </a:r>
            <a:r>
              <a:rPr sz="2200" dirty="0"/>
              <a:t>noun </a:t>
            </a:r>
            <a:r>
              <a:rPr sz="2200" spc="-5" dirty="0"/>
              <a:t>phrases.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779666" y="3570675"/>
            <a:ext cx="7437120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Unidentified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gunmen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shot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dead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businessman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Siberian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town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99500"/>
              </a:lnSpc>
              <a:spcBef>
                <a:spcPts val="50"/>
              </a:spcBef>
            </a:pP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Leninsk-Kuznetsk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Wednesday,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victim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linked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Sibneft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oil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major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originally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thought,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police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company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officials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said.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(afp19980610.1.sgm).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appears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associated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local…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666" y="5450275"/>
            <a:ext cx="5925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Clues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involve people vs. objects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single vs.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7467" y="4159250"/>
            <a:ext cx="76200" cy="686435"/>
          </a:xfrm>
          <a:custGeom>
            <a:avLst/>
            <a:gdLst/>
            <a:ahLst/>
            <a:cxnLst/>
            <a:rect l="l" t="t" r="r" b="b"/>
            <a:pathLst>
              <a:path w="76200" h="686435">
                <a:moveTo>
                  <a:pt x="36682" y="0"/>
                </a:moveTo>
                <a:lnTo>
                  <a:pt x="0" y="76892"/>
                </a:lnTo>
                <a:lnTo>
                  <a:pt x="31744" y="76304"/>
                </a:lnTo>
                <a:lnTo>
                  <a:pt x="43033" y="685918"/>
                </a:lnTo>
                <a:lnTo>
                  <a:pt x="55731" y="685681"/>
                </a:lnTo>
                <a:lnTo>
                  <a:pt x="44442" y="76069"/>
                </a:lnTo>
                <a:lnTo>
                  <a:pt x="76187" y="75481"/>
                </a:lnTo>
                <a:lnTo>
                  <a:pt x="36682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7250" y="4697143"/>
            <a:ext cx="497840" cy="205104"/>
          </a:xfrm>
          <a:custGeom>
            <a:avLst/>
            <a:gdLst/>
            <a:ahLst/>
            <a:cxnLst/>
            <a:rect l="l" t="t" r="r" b="b"/>
            <a:pathLst>
              <a:path w="497839" h="205104">
                <a:moveTo>
                  <a:pt x="84797" y="0"/>
                </a:moveTo>
                <a:lnTo>
                  <a:pt x="0" y="8206"/>
                </a:lnTo>
                <a:lnTo>
                  <a:pt x="57443" y="71121"/>
                </a:lnTo>
                <a:lnTo>
                  <a:pt x="68841" y="41487"/>
                </a:lnTo>
                <a:lnTo>
                  <a:pt x="493020" y="204633"/>
                </a:lnTo>
                <a:lnTo>
                  <a:pt x="497579" y="192779"/>
                </a:lnTo>
                <a:lnTo>
                  <a:pt x="73400" y="29634"/>
                </a:lnTo>
                <a:lnTo>
                  <a:pt x="84797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17950" y="4870450"/>
            <a:ext cx="1943100" cy="342900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vert="horz" wrap="square" lIns="0" tIns="1905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5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Referring</a:t>
            </a:r>
            <a:r>
              <a:rPr sz="1800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phrases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6450" y="2901950"/>
            <a:ext cx="965200" cy="342900"/>
          </a:xfrm>
          <a:custGeom>
            <a:avLst/>
            <a:gdLst/>
            <a:ahLst/>
            <a:cxnLst/>
            <a:rect l="l" t="t" r="r" b="b"/>
            <a:pathLst>
              <a:path w="965200" h="342900">
                <a:moveTo>
                  <a:pt x="0" y="0"/>
                </a:moveTo>
                <a:lnTo>
                  <a:pt x="965200" y="0"/>
                </a:lnTo>
                <a:lnTo>
                  <a:pt x="9652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26B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55261" y="2908325"/>
            <a:ext cx="81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Referent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44550" y="2889250"/>
            <a:ext cx="5353050" cy="1123950"/>
            <a:chOff x="844550" y="2889250"/>
            <a:chExt cx="5353050" cy="1123950"/>
          </a:xfrm>
        </p:grpSpPr>
        <p:sp>
          <p:nvSpPr>
            <p:cNvPr id="11" name="object 11"/>
            <p:cNvSpPr/>
            <p:nvPr/>
          </p:nvSpPr>
          <p:spPr>
            <a:xfrm>
              <a:off x="5060950" y="3074454"/>
              <a:ext cx="829310" cy="551815"/>
            </a:xfrm>
            <a:custGeom>
              <a:avLst/>
              <a:gdLst/>
              <a:ahLst/>
              <a:cxnLst/>
              <a:rect l="l" t="t" r="r" b="b"/>
              <a:pathLst>
                <a:path w="829310" h="551814">
                  <a:moveTo>
                    <a:pt x="821996" y="0"/>
                  </a:moveTo>
                  <a:lnTo>
                    <a:pt x="60048" y="504057"/>
                  </a:lnTo>
                  <a:lnTo>
                    <a:pt x="42531" y="477577"/>
                  </a:lnTo>
                  <a:lnTo>
                    <a:pt x="0" y="551395"/>
                  </a:lnTo>
                  <a:lnTo>
                    <a:pt x="84573" y="541130"/>
                  </a:lnTo>
                  <a:lnTo>
                    <a:pt x="67055" y="514649"/>
                  </a:lnTo>
                  <a:lnTo>
                    <a:pt x="829003" y="10591"/>
                  </a:lnTo>
                  <a:lnTo>
                    <a:pt x="821996" y="0"/>
                  </a:lnTo>
                  <a:close/>
                </a:path>
              </a:pathLst>
            </a:custGeom>
            <a:solidFill>
              <a:srgbClr val="B26B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2850" y="3651250"/>
              <a:ext cx="2438400" cy="355600"/>
            </a:xfrm>
            <a:custGeom>
              <a:avLst/>
              <a:gdLst/>
              <a:ahLst/>
              <a:cxnLst/>
              <a:rect l="l" t="t" r="r" b="b"/>
              <a:pathLst>
                <a:path w="2438400" h="355600">
                  <a:moveTo>
                    <a:pt x="0" y="177800"/>
                  </a:moveTo>
                  <a:lnTo>
                    <a:pt x="21159" y="144645"/>
                  </a:lnTo>
                  <a:lnTo>
                    <a:pt x="57585" y="123645"/>
                  </a:lnTo>
                  <a:lnTo>
                    <a:pt x="110534" y="103721"/>
                  </a:lnTo>
                  <a:lnTo>
                    <a:pt x="178864" y="85040"/>
                  </a:lnTo>
                  <a:lnTo>
                    <a:pt x="218439" y="76219"/>
                  </a:lnTo>
                  <a:lnTo>
                    <a:pt x="261432" y="67770"/>
                  </a:lnTo>
                  <a:lnTo>
                    <a:pt x="307698" y="59715"/>
                  </a:lnTo>
                  <a:lnTo>
                    <a:pt x="357095" y="52076"/>
                  </a:lnTo>
                  <a:lnTo>
                    <a:pt x="409480" y="44872"/>
                  </a:lnTo>
                  <a:lnTo>
                    <a:pt x="464711" y="38125"/>
                  </a:lnTo>
                  <a:lnTo>
                    <a:pt x="522644" y="31855"/>
                  </a:lnTo>
                  <a:lnTo>
                    <a:pt x="583137" y="26084"/>
                  </a:lnTo>
                  <a:lnTo>
                    <a:pt x="646047" y="20832"/>
                  </a:lnTo>
                  <a:lnTo>
                    <a:pt x="711232" y="16119"/>
                  </a:lnTo>
                  <a:lnTo>
                    <a:pt x="778547" y="11967"/>
                  </a:lnTo>
                  <a:lnTo>
                    <a:pt x="847851" y="8397"/>
                  </a:lnTo>
                  <a:lnTo>
                    <a:pt x="919001" y="5430"/>
                  </a:lnTo>
                  <a:lnTo>
                    <a:pt x="991853" y="3085"/>
                  </a:lnTo>
                  <a:lnTo>
                    <a:pt x="1066266" y="1385"/>
                  </a:lnTo>
                  <a:lnTo>
                    <a:pt x="1142095" y="349"/>
                  </a:lnTo>
                  <a:lnTo>
                    <a:pt x="1219200" y="0"/>
                  </a:lnTo>
                  <a:lnTo>
                    <a:pt x="1296304" y="349"/>
                  </a:lnTo>
                  <a:lnTo>
                    <a:pt x="1372133" y="1385"/>
                  </a:lnTo>
                  <a:lnTo>
                    <a:pt x="1446546" y="3085"/>
                  </a:lnTo>
                  <a:lnTo>
                    <a:pt x="1519399" y="5430"/>
                  </a:lnTo>
                  <a:lnTo>
                    <a:pt x="1590548" y="8397"/>
                  </a:lnTo>
                  <a:lnTo>
                    <a:pt x="1659852" y="11967"/>
                  </a:lnTo>
                  <a:lnTo>
                    <a:pt x="1727168" y="16119"/>
                  </a:lnTo>
                  <a:lnTo>
                    <a:pt x="1792352" y="20832"/>
                  </a:lnTo>
                  <a:lnTo>
                    <a:pt x="1855262" y="26084"/>
                  </a:lnTo>
                  <a:lnTo>
                    <a:pt x="1915755" y="31855"/>
                  </a:lnTo>
                  <a:lnTo>
                    <a:pt x="1973688" y="38125"/>
                  </a:lnTo>
                  <a:lnTo>
                    <a:pt x="2028919" y="44872"/>
                  </a:lnTo>
                  <a:lnTo>
                    <a:pt x="2081304" y="52076"/>
                  </a:lnTo>
                  <a:lnTo>
                    <a:pt x="2130701" y="59715"/>
                  </a:lnTo>
                  <a:lnTo>
                    <a:pt x="2176967" y="67770"/>
                  </a:lnTo>
                  <a:lnTo>
                    <a:pt x="2219960" y="76219"/>
                  </a:lnTo>
                  <a:lnTo>
                    <a:pt x="2259535" y="85040"/>
                  </a:lnTo>
                  <a:lnTo>
                    <a:pt x="2327865" y="103721"/>
                  </a:lnTo>
                  <a:lnTo>
                    <a:pt x="2380814" y="123645"/>
                  </a:lnTo>
                  <a:lnTo>
                    <a:pt x="2417240" y="144645"/>
                  </a:lnTo>
                  <a:lnTo>
                    <a:pt x="2438400" y="177800"/>
                  </a:lnTo>
                  <a:lnTo>
                    <a:pt x="2436001" y="189044"/>
                  </a:lnTo>
                  <a:lnTo>
                    <a:pt x="2401164" y="221578"/>
                  </a:lnTo>
                  <a:lnTo>
                    <a:pt x="2356334" y="242061"/>
                  </a:lnTo>
                  <a:lnTo>
                    <a:pt x="2295551" y="261384"/>
                  </a:lnTo>
                  <a:lnTo>
                    <a:pt x="2219960" y="279380"/>
                  </a:lnTo>
                  <a:lnTo>
                    <a:pt x="2176967" y="287829"/>
                  </a:lnTo>
                  <a:lnTo>
                    <a:pt x="2130701" y="295884"/>
                  </a:lnTo>
                  <a:lnTo>
                    <a:pt x="2081304" y="303523"/>
                  </a:lnTo>
                  <a:lnTo>
                    <a:pt x="2028919" y="310727"/>
                  </a:lnTo>
                  <a:lnTo>
                    <a:pt x="1973688" y="317474"/>
                  </a:lnTo>
                  <a:lnTo>
                    <a:pt x="1915755" y="323744"/>
                  </a:lnTo>
                  <a:lnTo>
                    <a:pt x="1855262" y="329515"/>
                  </a:lnTo>
                  <a:lnTo>
                    <a:pt x="1792352" y="334767"/>
                  </a:lnTo>
                  <a:lnTo>
                    <a:pt x="1727168" y="339480"/>
                  </a:lnTo>
                  <a:lnTo>
                    <a:pt x="1659852" y="343632"/>
                  </a:lnTo>
                  <a:lnTo>
                    <a:pt x="1590548" y="347202"/>
                  </a:lnTo>
                  <a:lnTo>
                    <a:pt x="1519399" y="350169"/>
                  </a:lnTo>
                  <a:lnTo>
                    <a:pt x="1446546" y="352514"/>
                  </a:lnTo>
                  <a:lnTo>
                    <a:pt x="1372133" y="354214"/>
                  </a:lnTo>
                  <a:lnTo>
                    <a:pt x="1296304" y="355250"/>
                  </a:lnTo>
                  <a:lnTo>
                    <a:pt x="1219200" y="355600"/>
                  </a:lnTo>
                  <a:lnTo>
                    <a:pt x="1142095" y="355250"/>
                  </a:lnTo>
                  <a:lnTo>
                    <a:pt x="1066266" y="354214"/>
                  </a:lnTo>
                  <a:lnTo>
                    <a:pt x="991853" y="352514"/>
                  </a:lnTo>
                  <a:lnTo>
                    <a:pt x="919001" y="350169"/>
                  </a:lnTo>
                  <a:lnTo>
                    <a:pt x="847851" y="347202"/>
                  </a:lnTo>
                  <a:lnTo>
                    <a:pt x="778547" y="343632"/>
                  </a:lnTo>
                  <a:lnTo>
                    <a:pt x="711232" y="339480"/>
                  </a:lnTo>
                  <a:lnTo>
                    <a:pt x="646047" y="334767"/>
                  </a:lnTo>
                  <a:lnTo>
                    <a:pt x="583137" y="329515"/>
                  </a:lnTo>
                  <a:lnTo>
                    <a:pt x="522644" y="323744"/>
                  </a:lnTo>
                  <a:lnTo>
                    <a:pt x="464711" y="317474"/>
                  </a:lnTo>
                  <a:lnTo>
                    <a:pt x="409480" y="310727"/>
                  </a:lnTo>
                  <a:lnTo>
                    <a:pt x="357095" y="303523"/>
                  </a:lnTo>
                  <a:lnTo>
                    <a:pt x="307698" y="295884"/>
                  </a:lnTo>
                  <a:lnTo>
                    <a:pt x="261432" y="287829"/>
                  </a:lnTo>
                  <a:lnTo>
                    <a:pt x="218439" y="279380"/>
                  </a:lnTo>
                  <a:lnTo>
                    <a:pt x="178864" y="270559"/>
                  </a:lnTo>
                  <a:lnTo>
                    <a:pt x="110534" y="251878"/>
                  </a:lnTo>
                  <a:lnTo>
                    <a:pt x="57585" y="231954"/>
                  </a:lnTo>
                  <a:lnTo>
                    <a:pt x="21159" y="210954"/>
                  </a:lnTo>
                  <a:lnTo>
                    <a:pt x="0" y="177800"/>
                  </a:lnTo>
                  <a:close/>
                </a:path>
              </a:pathLst>
            </a:custGeom>
            <a:ln w="12700">
              <a:solidFill>
                <a:srgbClr val="66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95843" y="3117760"/>
              <a:ext cx="4382770" cy="889635"/>
            </a:xfrm>
            <a:custGeom>
              <a:avLst/>
              <a:gdLst/>
              <a:ahLst/>
              <a:cxnLst/>
              <a:rect l="l" t="t" r="r" b="b"/>
              <a:pathLst>
                <a:path w="4382770" h="889635">
                  <a:moveTo>
                    <a:pt x="76187" y="723404"/>
                  </a:moveTo>
                  <a:lnTo>
                    <a:pt x="44437" y="723900"/>
                  </a:lnTo>
                  <a:lnTo>
                    <a:pt x="32943" y="0"/>
                  </a:lnTo>
                  <a:lnTo>
                    <a:pt x="20256" y="190"/>
                  </a:lnTo>
                  <a:lnTo>
                    <a:pt x="31737" y="724103"/>
                  </a:lnTo>
                  <a:lnTo>
                    <a:pt x="0" y="724611"/>
                  </a:lnTo>
                  <a:lnTo>
                    <a:pt x="39306" y="800188"/>
                  </a:lnTo>
                  <a:lnTo>
                    <a:pt x="76187" y="723404"/>
                  </a:lnTo>
                  <a:close/>
                </a:path>
                <a:path w="4382770" h="889635">
                  <a:moveTo>
                    <a:pt x="337426" y="27508"/>
                  </a:moveTo>
                  <a:lnTo>
                    <a:pt x="325374" y="23482"/>
                  </a:lnTo>
                  <a:lnTo>
                    <a:pt x="197078" y="408393"/>
                  </a:lnTo>
                  <a:lnTo>
                    <a:pt x="166954" y="398360"/>
                  </a:lnTo>
                  <a:lnTo>
                    <a:pt x="179006" y="482688"/>
                  </a:lnTo>
                  <a:lnTo>
                    <a:pt x="239242" y="422452"/>
                  </a:lnTo>
                  <a:lnTo>
                    <a:pt x="209118" y="412407"/>
                  </a:lnTo>
                  <a:lnTo>
                    <a:pt x="337426" y="27508"/>
                  </a:lnTo>
                  <a:close/>
                </a:path>
                <a:path w="4382770" h="889635">
                  <a:moveTo>
                    <a:pt x="2045906" y="889088"/>
                  </a:moveTo>
                  <a:lnTo>
                    <a:pt x="2001012" y="816686"/>
                  </a:lnTo>
                  <a:lnTo>
                    <a:pt x="1984362" y="843711"/>
                  </a:lnTo>
                  <a:lnTo>
                    <a:pt x="791933" y="108991"/>
                  </a:lnTo>
                  <a:lnTo>
                    <a:pt x="785266" y="119799"/>
                  </a:lnTo>
                  <a:lnTo>
                    <a:pt x="1977694" y="854532"/>
                  </a:lnTo>
                  <a:lnTo>
                    <a:pt x="1961045" y="881557"/>
                  </a:lnTo>
                  <a:lnTo>
                    <a:pt x="2045906" y="889088"/>
                  </a:lnTo>
                  <a:close/>
                </a:path>
                <a:path w="4382770" h="889635">
                  <a:moveTo>
                    <a:pt x="4382706" y="558888"/>
                  </a:moveTo>
                  <a:lnTo>
                    <a:pt x="4314799" y="507441"/>
                  </a:lnTo>
                  <a:lnTo>
                    <a:pt x="4308970" y="538657"/>
                  </a:lnTo>
                  <a:lnTo>
                    <a:pt x="1666062" y="44653"/>
                  </a:lnTo>
                  <a:lnTo>
                    <a:pt x="1663738" y="57137"/>
                  </a:lnTo>
                  <a:lnTo>
                    <a:pt x="4306633" y="551141"/>
                  </a:lnTo>
                  <a:lnTo>
                    <a:pt x="4300791" y="582345"/>
                  </a:lnTo>
                  <a:lnTo>
                    <a:pt x="4382706" y="558888"/>
                  </a:lnTo>
                  <a:close/>
                </a:path>
              </a:pathLst>
            </a:custGeom>
            <a:solidFill>
              <a:srgbClr val="66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550" y="2889250"/>
              <a:ext cx="3492500" cy="342900"/>
            </a:xfrm>
            <a:custGeom>
              <a:avLst/>
              <a:gdLst/>
              <a:ahLst/>
              <a:cxnLst/>
              <a:rect l="l" t="t" r="r" b="b"/>
              <a:pathLst>
                <a:path w="3492500" h="342900">
                  <a:moveTo>
                    <a:pt x="3492500" y="0"/>
                  </a:moveTo>
                  <a:lnTo>
                    <a:pt x="0" y="0"/>
                  </a:lnTo>
                  <a:lnTo>
                    <a:pt x="0" y="342900"/>
                  </a:lnTo>
                  <a:lnTo>
                    <a:pt x="3492500" y="342900"/>
                  </a:lnTo>
                  <a:lnTo>
                    <a:pt x="3492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4550" y="2889250"/>
            <a:ext cx="3492500" cy="342900"/>
          </a:xfrm>
          <a:prstGeom prst="rect">
            <a:avLst/>
          </a:prstGeom>
          <a:ln w="12700">
            <a:solidFill>
              <a:srgbClr val="6699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Referent candidates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victim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7674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Reference</a:t>
            </a:r>
            <a:r>
              <a:rPr sz="4200" spc="55" dirty="0">
                <a:solidFill>
                  <a:srgbClr val="EE5612"/>
                </a:solidFill>
              </a:rPr>
              <a:t> </a:t>
            </a:r>
            <a:r>
              <a:rPr sz="4200" spc="35" dirty="0">
                <a:solidFill>
                  <a:srgbClr val="EE5612"/>
                </a:solidFill>
              </a:rPr>
              <a:t>Types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033229"/>
            <a:ext cx="6987540" cy="29845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algorithm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must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decide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 must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resolved.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Definite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Indefinite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a,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Demonstratives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1291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Pronouns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900" y="2033229"/>
            <a:ext cx="6432550" cy="25273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</a:t>
            </a: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entities 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were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introduced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fairly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recently,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1–4–5–10(?)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back.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Nominative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he,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she, 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it,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30" dirty="0">
                <a:solidFill>
                  <a:srgbClr val="595959"/>
                </a:solidFill>
                <a:latin typeface="Times New Roman"/>
                <a:cs typeface="Times New Roman"/>
              </a:rPr>
              <a:t>they,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Oblique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him, </a:t>
            </a:r>
            <a:r>
              <a:rPr sz="2000" i="1" spc="-60" dirty="0">
                <a:solidFill>
                  <a:srgbClr val="595959"/>
                </a:solidFill>
                <a:latin typeface="Times New Roman"/>
                <a:cs typeface="Times New Roman"/>
              </a:rPr>
              <a:t>her,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them,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Possessive 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his, </a:t>
            </a:r>
            <a:r>
              <a:rPr sz="2000" i="1" spc="-60" dirty="0">
                <a:solidFill>
                  <a:srgbClr val="595959"/>
                </a:solidFill>
                <a:latin typeface="Times New Roman"/>
                <a:cs typeface="Times New Roman"/>
              </a:rPr>
              <a:t>her,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45" dirty="0">
                <a:solidFill>
                  <a:srgbClr val="595959"/>
                </a:solidFill>
                <a:latin typeface="Times New Roman"/>
                <a:cs typeface="Times New Roman"/>
              </a:rPr>
              <a:t>their,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+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hers,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theirs,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Reflexive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himself, themselves,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41880"/>
            <a:ext cx="5897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Definite</a:t>
            </a:r>
            <a:r>
              <a:rPr sz="3600" spc="185" dirty="0">
                <a:solidFill>
                  <a:srgbClr val="EE5612"/>
                </a:solidFill>
              </a:rPr>
              <a:t> </a:t>
            </a:r>
            <a:r>
              <a:rPr sz="3600" spc="70" dirty="0">
                <a:solidFill>
                  <a:srgbClr val="EE5612"/>
                </a:solidFill>
              </a:rPr>
              <a:t>Noun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spc="85" dirty="0">
                <a:solidFill>
                  <a:srgbClr val="EE5612"/>
                </a:solidFill>
              </a:rPr>
              <a:t>Phrases:</a:t>
            </a:r>
            <a:r>
              <a:rPr sz="3600" spc="120" dirty="0">
                <a:solidFill>
                  <a:srgbClr val="EE5612"/>
                </a:solidFill>
              </a:rPr>
              <a:t> </a:t>
            </a:r>
            <a:r>
              <a:rPr sz="3600" spc="65" dirty="0">
                <a:solidFill>
                  <a:srgbClr val="EE5612"/>
                </a:solidFill>
              </a:rPr>
              <a:t>The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dirty="0">
                <a:solidFill>
                  <a:srgbClr val="EE5612"/>
                </a:solidFill>
              </a:rPr>
              <a:t>X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4278" y="2074191"/>
            <a:ext cx="7395845" cy="39192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9621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Definite reference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entity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identifiable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reader because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 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either:</a:t>
            </a:r>
            <a:endParaRPr sz="2200">
              <a:latin typeface="Times New Roman"/>
              <a:cs typeface="Times New Roman"/>
            </a:endParaRPr>
          </a:p>
          <a:p>
            <a:pPr marL="392430" indent="-342900">
              <a:lnSpc>
                <a:spcPct val="100000"/>
              </a:lnSpc>
              <a:spcBef>
                <a:spcPts val="560"/>
              </a:spcBef>
              <a:buClr>
                <a:srgbClr val="002060"/>
              </a:buClr>
              <a:buAutoNum type="alphaLcParenR"/>
              <a:tabLst>
                <a:tab pos="391795" algn="l"/>
                <a:tab pos="392430" algn="l"/>
              </a:tabLst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Already mentioned previously (in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discourse)</a:t>
            </a:r>
            <a:endParaRPr sz="2000">
              <a:latin typeface="Times New Roman"/>
              <a:cs typeface="Times New Roman"/>
            </a:endParaRPr>
          </a:p>
          <a:p>
            <a:pPr marL="392430" marR="1098550" indent="-34290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AutoNum type="alphaLcParenR"/>
              <a:tabLst>
                <a:tab pos="391795" algn="l"/>
                <a:tab pos="392430" algn="l"/>
              </a:tabLst>
            </a:pPr>
            <a:r>
              <a:rPr sz="2000" spc="-30" dirty="0">
                <a:solidFill>
                  <a:srgbClr val="595959"/>
                </a:solidFill>
                <a:latin typeface="Times New Roman"/>
                <a:cs typeface="Times New Roman"/>
              </a:rPr>
              <a:t>Or,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contained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the reader’s set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beliefs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about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world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(pragmatics)—known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entities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like “the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Grand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Canyon”</a:t>
            </a:r>
            <a:endParaRPr sz="2000">
              <a:latin typeface="Times New Roman"/>
              <a:cs typeface="Times New Roman"/>
            </a:endParaRPr>
          </a:p>
          <a:p>
            <a:pPr marL="392430" marR="292100" indent="-34290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AutoNum type="alphaLcParenR"/>
              <a:tabLst>
                <a:tab pos="391795" algn="l"/>
                <a:tab pos="392430" algn="l"/>
              </a:tabLst>
            </a:pPr>
            <a:r>
              <a:rPr sz="2000" spc="-30" dirty="0">
                <a:solidFill>
                  <a:srgbClr val="595959"/>
                </a:solidFill>
                <a:latin typeface="Times New Roman"/>
                <a:cs typeface="Times New Roman"/>
              </a:rPr>
              <a:t>Or,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object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itself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is unique (“the universe”) (Jurafsky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&amp;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Martin,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2000)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99500"/>
              </a:lnSpc>
              <a:spcBef>
                <a:spcPts val="127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Mr.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Torres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companion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claimed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hard-shelled</a:t>
            </a:r>
            <a:r>
              <a:rPr sz="18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black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vinyl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suitcase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police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rushed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suitcase</a:t>
            </a:r>
            <a:r>
              <a:rPr sz="18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Trans-Uranium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Institute,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where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experts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cut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it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open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because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not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combination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locks.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198" y="1035303"/>
            <a:ext cx="757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0" algn="l"/>
              </a:tabLst>
            </a:pPr>
            <a:r>
              <a:rPr sz="3600" spc="85" dirty="0">
                <a:solidFill>
                  <a:srgbClr val="EE5612"/>
                </a:solidFill>
              </a:rPr>
              <a:t>Indefinite</a:t>
            </a:r>
            <a:r>
              <a:rPr sz="3600" spc="210" dirty="0">
                <a:solidFill>
                  <a:srgbClr val="EE5612"/>
                </a:solidFill>
              </a:rPr>
              <a:t> </a:t>
            </a:r>
            <a:r>
              <a:rPr sz="3600" spc="75" dirty="0">
                <a:solidFill>
                  <a:srgbClr val="EE5612"/>
                </a:solidFill>
              </a:rPr>
              <a:t>Noun</a:t>
            </a:r>
            <a:r>
              <a:rPr sz="3600" spc="215" dirty="0">
                <a:solidFill>
                  <a:srgbClr val="EE5612"/>
                </a:solidFill>
              </a:rPr>
              <a:t> </a:t>
            </a:r>
            <a:r>
              <a:rPr sz="3600" spc="85" dirty="0">
                <a:solidFill>
                  <a:srgbClr val="EE5612"/>
                </a:solidFill>
              </a:rPr>
              <a:t>Phrases:	</a:t>
            </a:r>
            <a:r>
              <a:rPr sz="3600" dirty="0">
                <a:solidFill>
                  <a:srgbClr val="EE5612"/>
                </a:solidFill>
              </a:rPr>
              <a:t>A</a:t>
            </a:r>
            <a:r>
              <a:rPr sz="3600" spc="-25" dirty="0">
                <a:solidFill>
                  <a:srgbClr val="EE5612"/>
                </a:solidFill>
              </a:rPr>
              <a:t> </a:t>
            </a:r>
            <a:r>
              <a:rPr sz="3600" dirty="0">
                <a:solidFill>
                  <a:srgbClr val="EE5612"/>
                </a:solidFill>
              </a:rPr>
              <a:t>X</a:t>
            </a:r>
            <a:r>
              <a:rPr sz="3600" spc="175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or</a:t>
            </a:r>
            <a:r>
              <a:rPr sz="3600" spc="-20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An</a:t>
            </a:r>
            <a:r>
              <a:rPr sz="3600" spc="170" dirty="0">
                <a:solidFill>
                  <a:srgbClr val="EE5612"/>
                </a:solidFill>
              </a:rPr>
              <a:t> </a:t>
            </a:r>
            <a:r>
              <a:rPr sz="3600" dirty="0">
                <a:solidFill>
                  <a:srgbClr val="EE5612"/>
                </a:solidFill>
              </a:rPr>
              <a:t>X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306320"/>
            <a:ext cx="7204709" cy="2649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spc="-35" dirty="0">
                <a:solidFill>
                  <a:srgbClr val="595959"/>
                </a:solidFill>
                <a:latin typeface="Times New Roman"/>
                <a:cs typeface="Times New Roman"/>
              </a:rPr>
              <a:t>Typically,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indefinite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introduces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entity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discourse and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would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not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referring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something else.</a:t>
            </a:r>
            <a:endParaRPr sz="2200">
              <a:latin typeface="Times New Roman"/>
              <a:cs typeface="Times New Roman"/>
            </a:endParaRPr>
          </a:p>
          <a:p>
            <a:pPr marL="186690" marR="81280" indent="-137160">
              <a:lnSpc>
                <a:spcPct val="100000"/>
              </a:lnSpc>
              <a:spcBef>
                <a:spcPts val="12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exception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case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cataphora,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where the referring phrase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before the referent.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86690" marR="1292860">
              <a:lnSpc>
                <a:spcPts val="2100"/>
              </a:lnSpc>
            </a:pP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sz="1800" i="1" spc="-3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Soviet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pop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star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killed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at a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concert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Moscow last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night.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Igor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30" dirty="0">
                <a:solidFill>
                  <a:srgbClr val="CC0000"/>
                </a:solidFill>
                <a:latin typeface="Times New Roman"/>
                <a:cs typeface="Times New Roman"/>
              </a:rPr>
              <a:t>Talkov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 shot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through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heart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as he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walked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stage.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029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5" dirty="0">
                <a:solidFill>
                  <a:srgbClr val="EE5612"/>
                </a:solidFill>
              </a:rPr>
              <a:t>Demonstratives:</a:t>
            </a:r>
            <a:r>
              <a:rPr sz="3600" spc="120" dirty="0">
                <a:solidFill>
                  <a:srgbClr val="EE5612"/>
                </a:solidFill>
              </a:rPr>
              <a:t> </a:t>
            </a:r>
            <a:r>
              <a:rPr sz="3600" spc="75" dirty="0">
                <a:solidFill>
                  <a:srgbClr val="EE5612"/>
                </a:solidFill>
              </a:rPr>
              <a:t>This</a:t>
            </a:r>
            <a:r>
              <a:rPr sz="3600" spc="185" dirty="0">
                <a:solidFill>
                  <a:srgbClr val="EE5612"/>
                </a:solidFill>
              </a:rPr>
              <a:t> </a:t>
            </a:r>
            <a:r>
              <a:rPr sz="3600" spc="65" dirty="0">
                <a:solidFill>
                  <a:srgbClr val="EE5612"/>
                </a:solidFill>
              </a:rPr>
              <a:t>and</a:t>
            </a:r>
            <a:r>
              <a:rPr sz="3600" spc="125" dirty="0">
                <a:solidFill>
                  <a:srgbClr val="EE5612"/>
                </a:solidFill>
              </a:rPr>
              <a:t> </a:t>
            </a:r>
            <a:r>
              <a:rPr sz="3600" spc="100" dirty="0">
                <a:solidFill>
                  <a:srgbClr val="EE5612"/>
                </a:solidFill>
              </a:rPr>
              <a:t>That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901" y="2060538"/>
            <a:ext cx="7517130" cy="29286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9461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Demonstrative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pronouns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appear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alone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 determiners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200" i="1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2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ingredient,</a:t>
            </a:r>
            <a:r>
              <a:rPr sz="2200" i="1" dirty="0">
                <a:solidFill>
                  <a:srgbClr val="595959"/>
                </a:solidFill>
                <a:latin typeface="Times New Roman"/>
                <a:cs typeface="Times New Roman"/>
              </a:rPr>
              <a:t> that </a:t>
            </a:r>
            <a:r>
              <a:rPr sz="2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spice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).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 NP</a:t>
            </a:r>
            <a:r>
              <a:rPr sz="22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 with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determiners 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ambiguous.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indefinite.</a:t>
            </a:r>
            <a:endParaRPr sz="200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saw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beautiful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car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today.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1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definite.</a:t>
            </a:r>
            <a:endParaRPr sz="2000">
              <a:latin typeface="Times New Roman"/>
              <a:cs typeface="Times New Roman"/>
            </a:endParaRPr>
          </a:p>
          <a:p>
            <a:pPr marL="186055" marR="5080">
              <a:lnSpc>
                <a:spcPts val="2200"/>
              </a:lnSpc>
              <a:spcBef>
                <a:spcPts val="40"/>
              </a:spcBef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just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bought a copy of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Thoreau’s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Walden.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 had bought one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five years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ago.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That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one had been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tattered;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this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one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 in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much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better condition.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15570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>
                <a:solidFill>
                  <a:srgbClr val="EE5612"/>
                </a:solidFill>
              </a:rPr>
              <a:t>N</a:t>
            </a:r>
            <a:r>
              <a:rPr sz="4200" spc="95" dirty="0">
                <a:solidFill>
                  <a:srgbClr val="EE5612"/>
                </a:solidFill>
              </a:rPr>
              <a:t>ame</a:t>
            </a:r>
            <a:r>
              <a:rPr sz="4200" dirty="0">
                <a:solidFill>
                  <a:srgbClr val="EE5612"/>
                </a:solidFill>
              </a:rPr>
              <a:t>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589" y="1883028"/>
            <a:ext cx="7537450" cy="393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 can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sometimes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called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 variants,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included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referring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 marR="104139">
              <a:lnSpc>
                <a:spcPct val="101899"/>
              </a:lnSpc>
            </a:pPr>
            <a:r>
              <a:rPr sz="1800" i="1" spc="-20" dirty="0">
                <a:solidFill>
                  <a:srgbClr val="CC0000"/>
                </a:solidFill>
                <a:latin typeface="Times New Roman"/>
                <a:cs typeface="Times New Roman"/>
              </a:rPr>
              <a:t>Victoria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Chen,</a:t>
            </a:r>
            <a:r>
              <a:rPr sz="1800" i="1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Chief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Financial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Officer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/>
                <a:cs typeface="Times New Roman"/>
              </a:rPr>
              <a:t>Megabucks </a:t>
            </a:r>
            <a:r>
              <a:rPr sz="18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Banking</a:t>
            </a:r>
            <a:r>
              <a:rPr sz="1800" i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Corporation</a:t>
            </a:r>
            <a:r>
              <a:rPr sz="1800" i="1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since </a:t>
            </a:r>
            <a:r>
              <a:rPr sz="1800" i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2004,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saw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her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pay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jump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20% as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 37-year-old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also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became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Denver-based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financial-services 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company’s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CC0000"/>
                </a:solidFill>
                <a:latin typeface="Times New Roman"/>
                <a:cs typeface="Times New Roman"/>
              </a:rPr>
              <a:t>president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/>
                <a:cs typeface="Times New Roman"/>
              </a:rPr>
              <a:t>Megabucks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expanded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recently…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MBC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  <a:p>
            <a:pPr marL="186690" marR="205740" indent="-137160">
              <a:lnSpc>
                <a:spcPct val="101899"/>
              </a:lnSpc>
              <a:spcBef>
                <a:spcPts val="11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Victoria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Chen,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Chief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Financial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Officer,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her,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37-year-old,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Denver-based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financial-services company’s president</a:t>
            </a:r>
            <a:endParaRPr sz="1800">
              <a:latin typeface="Times New Roman"/>
              <a:cs typeface="Times New Roman"/>
            </a:endParaRPr>
          </a:p>
          <a:p>
            <a:pPr marL="186690" marR="908050" indent="-137160">
              <a:lnSpc>
                <a:spcPct val="101899"/>
              </a:lnSpc>
              <a:spcBef>
                <a:spcPts val="11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6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Megabucks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Banking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Corporation,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Denver-based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financial-services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company,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Megabucks,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MBC</a:t>
            </a:r>
            <a:endParaRPr sz="1800">
              <a:latin typeface="Times New Roman"/>
              <a:cs typeface="Times New Roman"/>
            </a:endParaRPr>
          </a:p>
          <a:p>
            <a:pPr marL="12700" marR="351790">
              <a:lnSpc>
                <a:spcPct val="100000"/>
              </a:lnSpc>
              <a:spcBef>
                <a:spcPts val="1240"/>
              </a:spcBef>
            </a:pP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Groups of 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referent with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 phrases 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called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 </a:t>
            </a:r>
            <a:r>
              <a:rPr sz="2000" b="1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group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coreference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chain.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6503" y="2014091"/>
            <a:ext cx="7380303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b="0" i="0" dirty="0">
                <a:solidFill>
                  <a:srgbClr val="282828"/>
                </a:solidFill>
                <a:effectLst/>
                <a:latin typeface="Proxima Nova"/>
              </a:rPr>
              <a:t>Week 7 - Resources</a:t>
            </a:r>
          </a:p>
          <a:p>
            <a:pPr algn="l"/>
            <a:endParaRPr lang="en-US" sz="1400" dirty="0">
              <a:solidFill>
                <a:srgbClr val="2278B5"/>
              </a:solidFill>
              <a:latin typeface="Proxima Nova"/>
              <a:hlinkClick r:id="rId2"/>
            </a:endParaRPr>
          </a:p>
          <a:p>
            <a:pPr algn="l"/>
            <a:r>
              <a:rPr lang="en-US" sz="1600" b="0" i="0" u="none" strike="noStrike" dirty="0">
                <a:solidFill>
                  <a:srgbClr val="2278B5"/>
                </a:solidFill>
                <a:effectLst/>
                <a:latin typeface="Proxima Nova"/>
                <a:hlinkClick r:id="rId3"/>
              </a:rPr>
              <a:t>Rhetorical Structure Treebank</a:t>
            </a:r>
            <a:r>
              <a:rPr lang="en-US" sz="1600" b="0" i="0" dirty="0">
                <a:solidFill>
                  <a:srgbClr val="282828"/>
                </a:solidFill>
                <a:effectLst/>
                <a:latin typeface="Proxima Nova"/>
              </a:rPr>
              <a:t>.</a:t>
            </a:r>
          </a:p>
          <a:p>
            <a:pPr algn="l"/>
            <a:endParaRPr lang="en-US" sz="16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600" b="0" i="0" u="none" strike="noStrike" dirty="0">
                <a:solidFill>
                  <a:srgbClr val="2278B5"/>
                </a:solidFill>
                <a:effectLst/>
                <a:latin typeface="Proxima Nova"/>
                <a:hlinkClick r:id="rId4"/>
              </a:rPr>
              <a:t>Switchboard Corpus</a:t>
            </a:r>
            <a:r>
              <a:rPr lang="en-US" sz="1600" b="0" i="0" dirty="0">
                <a:solidFill>
                  <a:srgbClr val="282828"/>
                </a:solidFill>
                <a:effectLst/>
                <a:latin typeface="Proxima Nov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11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3337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Unusual</a:t>
            </a:r>
            <a:r>
              <a:rPr sz="4200" spc="110" dirty="0">
                <a:solidFill>
                  <a:srgbClr val="EE5612"/>
                </a:solidFill>
              </a:rPr>
              <a:t> </a:t>
            </a:r>
            <a:r>
              <a:rPr sz="4200" spc="75" dirty="0">
                <a:solidFill>
                  <a:srgbClr val="EE5612"/>
                </a:solidFill>
              </a:rPr>
              <a:t>Cases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1978610"/>
            <a:ext cx="6712584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Compound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endParaRPr sz="2000">
              <a:latin typeface="Times New Roman"/>
              <a:cs typeface="Times New Roman"/>
            </a:endParaRPr>
          </a:p>
          <a:p>
            <a:pPr marL="12700" marR="1129030">
              <a:lnSpc>
                <a:spcPct val="100000"/>
              </a:lnSpc>
            </a:pP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John 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and 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Mary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got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engaged. 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They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make a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cute couple. </a:t>
            </a:r>
            <a:r>
              <a:rPr sz="2000" i="1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John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Mary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went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home. 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She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tired.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Singular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focus </a:t>
            </a:r>
            <a:r>
              <a:rPr sz="2000" i="1" spc="-20" dirty="0">
                <a:solidFill>
                  <a:srgbClr val="CC0000"/>
                </a:solidFill>
                <a:latin typeface="Times New Roman"/>
                <a:cs typeface="Times New Roman"/>
              </a:rPr>
              <a:t>group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met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for several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hours.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They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were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very intent.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Part/whole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John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bought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new </a:t>
            </a:r>
            <a:r>
              <a:rPr sz="2000" i="1" spc="-60" dirty="0">
                <a:solidFill>
                  <a:srgbClr val="CC0000"/>
                </a:solidFill>
                <a:latin typeface="Times New Roman"/>
                <a:cs typeface="Times New Roman"/>
              </a:rPr>
              <a:t>car</a:t>
            </a:r>
            <a:r>
              <a:rPr sz="2000" i="1" spc="-60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r>
              <a:rPr sz="2000" i="1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A</a:t>
            </a:r>
            <a:r>
              <a:rPr sz="2000" i="1" spc="-3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door</a:t>
            </a:r>
            <a:r>
              <a:rPr sz="2000" i="1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dented.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800"/>
              </a:spcBef>
            </a:pPr>
            <a:r>
              <a:rPr sz="2000" i="1" dirty="0">
                <a:solidFill>
                  <a:srgbClr val="CC0000"/>
                </a:solidFill>
                <a:latin typeface="Times New Roman"/>
                <a:cs typeface="Times New Roman"/>
              </a:rPr>
              <a:t>Four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i="1" spc="-10" dirty="0">
                <a:solidFill>
                  <a:srgbClr val="CC0000"/>
                </a:solidFill>
                <a:latin typeface="Times New Roman"/>
                <a:cs typeface="Times New Roman"/>
              </a:rPr>
              <a:t>five 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surviving workers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have 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asbestos-related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diseases, </a:t>
            </a:r>
            <a:r>
              <a:rPr sz="2000" i="1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including </a:t>
            </a:r>
            <a:r>
              <a:rPr sz="2000" i="1" spc="-20" dirty="0">
                <a:solidFill>
                  <a:srgbClr val="CC0000"/>
                </a:solidFill>
                <a:latin typeface="Times New Roman"/>
                <a:cs typeface="Times New Roman"/>
              </a:rPr>
              <a:t>three</a:t>
            </a:r>
            <a:r>
              <a:rPr sz="20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recently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diagnosed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cancer.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7.4.2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12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175" y="1679376"/>
            <a:ext cx="7339025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Identifying Coreference Groups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Download the attached file from BB located in </a:t>
            </a:r>
            <a:r>
              <a:rPr lang="en-US" sz="1400" dirty="0">
                <a:solidFill>
                  <a:srgbClr val="282828"/>
                </a:solidFill>
                <a:latin typeface="Proxima Nova"/>
              </a:rPr>
              <a:t>Lectures – Week 7:</a:t>
            </a:r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dirty="0">
                <a:solidFill>
                  <a:srgbClr val="282828"/>
                </a:solidFill>
                <a:latin typeface="Proxima Nova"/>
              </a:rPr>
              <a:t>     </a:t>
            </a:r>
            <a:r>
              <a:rPr lang="en-US" sz="1400" i="1" dirty="0">
                <a:solidFill>
                  <a:srgbClr val="282828"/>
                </a:solidFill>
                <a:latin typeface="Proxima Nova"/>
              </a:rPr>
              <a:t>Plane_News_Article_Exercise_7_4_2.docx</a:t>
            </a:r>
            <a:endParaRPr lang="en-US" sz="1400" b="0" i="1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Find all references in the article to the following entities and list them in your answer:</a:t>
            </a:r>
          </a:p>
          <a:p>
            <a:pPr lvl="1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1. the plane whose flight number is 1086</a:t>
            </a:r>
          </a:p>
          <a:p>
            <a:pPr lvl="1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2. the person whose name is Pat Foye</a:t>
            </a:r>
          </a:p>
          <a:p>
            <a:pPr lvl="1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3. the storm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252716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52408" y="5026177"/>
            <a:ext cx="3841115" cy="13004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929640">
              <a:lnSpc>
                <a:spcPts val="5000"/>
              </a:lnSpc>
              <a:spcBef>
                <a:spcPts val="240"/>
              </a:spcBef>
            </a:pP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Co</a:t>
            </a: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r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e</a:t>
            </a: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f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e</a:t>
            </a: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r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ence 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Resolution</a:t>
            </a:r>
            <a:r>
              <a:rPr sz="4200" spc="23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75" dirty="0">
                <a:solidFill>
                  <a:srgbClr val="EE5612"/>
                </a:solidFill>
                <a:latin typeface="Times New Roman"/>
                <a:cs typeface="Times New Roman"/>
              </a:rPr>
              <a:t>Task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164" y="1035303"/>
            <a:ext cx="717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Approach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to</a:t>
            </a:r>
            <a:r>
              <a:rPr sz="3600" spc="200" dirty="0">
                <a:solidFill>
                  <a:srgbClr val="EE5612"/>
                </a:solidFill>
              </a:rPr>
              <a:t> </a:t>
            </a:r>
            <a:r>
              <a:rPr sz="3600" spc="85" dirty="0">
                <a:solidFill>
                  <a:srgbClr val="EE5612"/>
                </a:solidFill>
              </a:rPr>
              <a:t>Coreference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Resolution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901" y="1844927"/>
            <a:ext cx="5295265" cy="43256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Naively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 all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 phrases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resolution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3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definite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NPs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proper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Filter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things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look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referential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but, in fact,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geographic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United States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without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actual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Pleonastic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“it”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(e.g., 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it’s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3:45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p.m.,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cold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Non-referential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“it,”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“they,”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“there”</a:t>
            </a: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2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was essential,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 is important,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 is understood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say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seems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mistake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27887"/>
            <a:ext cx="6524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Identify</a:t>
            </a:r>
            <a:r>
              <a:rPr sz="4200" spc="17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Referent</a:t>
            </a:r>
            <a:r>
              <a:rPr sz="4200" spc="16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Candidates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861109" y="1814755"/>
            <a:ext cx="737489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 marR="30480" indent="-13716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phrases (both indefinite and definite) 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considered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potential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candidates</a:t>
            </a:r>
            <a:endParaRPr sz="2000">
              <a:latin typeface="Times New Roman"/>
              <a:cs typeface="Times New Roman"/>
            </a:endParaRPr>
          </a:p>
          <a:p>
            <a:pPr marL="149225" marR="480059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 can also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subsequent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</a:t>
            </a:r>
            <a:endParaRPr sz="20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 (omitted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suspect)</a:t>
            </a:r>
            <a:endParaRPr sz="1800">
              <a:latin typeface="Times New Roman"/>
              <a:cs typeface="Times New Roman"/>
            </a:endParaRPr>
          </a:p>
          <a:p>
            <a:pPr marL="332740" marR="5080">
              <a:lnSpc>
                <a:spcPts val="2200"/>
              </a:lnSpc>
              <a:spcBef>
                <a:spcPts val="80"/>
              </a:spcBef>
            </a:pP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He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had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300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grams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plutonium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239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his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baggage.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180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suspected</a:t>
            </a:r>
            <a:r>
              <a:rPr sz="1800" i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smuggler </a:t>
            </a:r>
            <a:r>
              <a:rPr sz="1800" i="1" spc="-434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denied that the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materials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were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CC0000"/>
                </a:solidFill>
                <a:latin typeface="Times New Roman"/>
                <a:cs typeface="Times New Roman"/>
              </a:rPr>
              <a:t>his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  <a:p>
            <a:pPr marL="732790">
              <a:lnSpc>
                <a:spcPts val="2020"/>
              </a:lnSpc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(chain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four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phrases)</a:t>
            </a:r>
            <a:endParaRPr sz="1800">
              <a:latin typeface="Times New Roman"/>
              <a:cs typeface="Times New Roman"/>
            </a:endParaRPr>
          </a:p>
          <a:p>
            <a:pPr marL="149225" marR="638810" indent="-137160">
              <a:lnSpc>
                <a:spcPct val="100000"/>
              </a:lnSpc>
              <a:spcBef>
                <a:spcPts val="6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 potential candidates 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collected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table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collecting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Requires either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parsing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chunking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341630">
              <a:lnSpc>
                <a:spcPct val="100000"/>
              </a:lnSpc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Manhattan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Bank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 New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York</a:t>
            </a:r>
            <a:endParaRPr sz="18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  <a:spcBef>
                <a:spcPts val="9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Note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nesting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NPs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30500" y="5346700"/>
            <a:ext cx="3759200" cy="457200"/>
            <a:chOff x="2730500" y="5346700"/>
            <a:chExt cx="3759200" cy="457200"/>
          </a:xfrm>
        </p:grpSpPr>
        <p:sp>
          <p:nvSpPr>
            <p:cNvPr id="5" name="object 5"/>
            <p:cNvSpPr/>
            <p:nvPr/>
          </p:nvSpPr>
          <p:spPr>
            <a:xfrm>
              <a:off x="2736850" y="5353050"/>
              <a:ext cx="3746500" cy="355600"/>
            </a:xfrm>
            <a:custGeom>
              <a:avLst/>
              <a:gdLst/>
              <a:ahLst/>
              <a:cxnLst/>
              <a:rect l="l" t="t" r="r" b="b"/>
              <a:pathLst>
                <a:path w="3746500" h="355600">
                  <a:moveTo>
                    <a:pt x="0" y="355600"/>
                  </a:moveTo>
                  <a:lnTo>
                    <a:pt x="5540" y="314832"/>
                  </a:lnTo>
                  <a:lnTo>
                    <a:pt x="21323" y="277408"/>
                  </a:lnTo>
                  <a:lnTo>
                    <a:pt x="46088" y="244395"/>
                  </a:lnTo>
                  <a:lnTo>
                    <a:pt x="78576" y="216860"/>
                  </a:lnTo>
                  <a:lnTo>
                    <a:pt x="117529" y="195871"/>
                  </a:lnTo>
                  <a:lnTo>
                    <a:pt x="161687" y="182495"/>
                  </a:lnTo>
                  <a:lnTo>
                    <a:pt x="209790" y="177800"/>
                  </a:lnTo>
                  <a:lnTo>
                    <a:pt x="1663460" y="177800"/>
                  </a:lnTo>
                  <a:lnTo>
                    <a:pt x="1711563" y="173104"/>
                  </a:lnTo>
                  <a:lnTo>
                    <a:pt x="1755720" y="159728"/>
                  </a:lnTo>
                  <a:lnTo>
                    <a:pt x="1794673" y="138739"/>
                  </a:lnTo>
                  <a:lnTo>
                    <a:pt x="1827161" y="111204"/>
                  </a:lnTo>
                  <a:lnTo>
                    <a:pt x="1851926" y="78191"/>
                  </a:lnTo>
                  <a:lnTo>
                    <a:pt x="1867709" y="40767"/>
                  </a:lnTo>
                  <a:lnTo>
                    <a:pt x="1873250" y="0"/>
                  </a:lnTo>
                  <a:lnTo>
                    <a:pt x="1878790" y="40767"/>
                  </a:lnTo>
                  <a:lnTo>
                    <a:pt x="1894573" y="78191"/>
                  </a:lnTo>
                  <a:lnTo>
                    <a:pt x="1919338" y="111204"/>
                  </a:lnTo>
                  <a:lnTo>
                    <a:pt x="1951827" y="138739"/>
                  </a:lnTo>
                  <a:lnTo>
                    <a:pt x="1990779" y="159728"/>
                  </a:lnTo>
                  <a:lnTo>
                    <a:pt x="2034937" y="173104"/>
                  </a:lnTo>
                  <a:lnTo>
                    <a:pt x="2083040" y="177800"/>
                  </a:lnTo>
                  <a:lnTo>
                    <a:pt x="3536710" y="177800"/>
                  </a:lnTo>
                  <a:lnTo>
                    <a:pt x="3584813" y="182495"/>
                  </a:lnTo>
                  <a:lnTo>
                    <a:pt x="3628970" y="195871"/>
                  </a:lnTo>
                  <a:lnTo>
                    <a:pt x="3667923" y="216860"/>
                  </a:lnTo>
                  <a:lnTo>
                    <a:pt x="3700411" y="244395"/>
                  </a:lnTo>
                  <a:lnTo>
                    <a:pt x="3725176" y="277408"/>
                  </a:lnTo>
                  <a:lnTo>
                    <a:pt x="3740959" y="314832"/>
                  </a:lnTo>
                  <a:lnTo>
                    <a:pt x="3746500" y="355600"/>
                  </a:lnTo>
                </a:path>
              </a:pathLst>
            </a:custGeom>
            <a:ln w="127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36850" y="5556250"/>
              <a:ext cx="2324100" cy="241300"/>
            </a:xfrm>
            <a:custGeom>
              <a:avLst/>
              <a:gdLst/>
              <a:ahLst/>
              <a:cxnLst/>
              <a:rect l="l" t="t" r="r" b="b"/>
              <a:pathLst>
                <a:path w="2324100" h="241300">
                  <a:moveTo>
                    <a:pt x="0" y="241300"/>
                  </a:moveTo>
                  <a:lnTo>
                    <a:pt x="7891" y="203164"/>
                  </a:lnTo>
                  <a:lnTo>
                    <a:pt x="29866" y="170044"/>
                  </a:lnTo>
                  <a:lnTo>
                    <a:pt x="63375" y="143927"/>
                  </a:lnTo>
                  <a:lnTo>
                    <a:pt x="105867" y="126799"/>
                  </a:lnTo>
                  <a:lnTo>
                    <a:pt x="154795" y="120648"/>
                  </a:lnTo>
                  <a:lnTo>
                    <a:pt x="1007255" y="120651"/>
                  </a:lnTo>
                  <a:lnTo>
                    <a:pt x="1056182" y="114500"/>
                  </a:lnTo>
                  <a:lnTo>
                    <a:pt x="1098674" y="97372"/>
                  </a:lnTo>
                  <a:lnTo>
                    <a:pt x="1132183" y="71255"/>
                  </a:lnTo>
                  <a:lnTo>
                    <a:pt x="1154158" y="38135"/>
                  </a:lnTo>
                  <a:lnTo>
                    <a:pt x="1162050" y="0"/>
                  </a:lnTo>
                  <a:lnTo>
                    <a:pt x="1169941" y="38135"/>
                  </a:lnTo>
                  <a:lnTo>
                    <a:pt x="1191916" y="71255"/>
                  </a:lnTo>
                  <a:lnTo>
                    <a:pt x="1225425" y="97372"/>
                  </a:lnTo>
                  <a:lnTo>
                    <a:pt x="1267917" y="114500"/>
                  </a:lnTo>
                  <a:lnTo>
                    <a:pt x="1316845" y="120651"/>
                  </a:lnTo>
                  <a:lnTo>
                    <a:pt x="2169304" y="120651"/>
                  </a:lnTo>
                  <a:lnTo>
                    <a:pt x="2218232" y="126802"/>
                  </a:lnTo>
                  <a:lnTo>
                    <a:pt x="2260724" y="143929"/>
                  </a:lnTo>
                  <a:lnTo>
                    <a:pt x="2294233" y="170047"/>
                  </a:lnTo>
                  <a:lnTo>
                    <a:pt x="2316208" y="203167"/>
                  </a:lnTo>
                  <a:lnTo>
                    <a:pt x="2324100" y="241302"/>
                  </a:lnTo>
                </a:path>
              </a:pathLst>
            </a:custGeom>
            <a:ln w="1270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472581" y="5899009"/>
            <a:ext cx="1002030" cy="271145"/>
          </a:xfrm>
          <a:custGeom>
            <a:avLst/>
            <a:gdLst/>
            <a:ahLst/>
            <a:cxnLst/>
            <a:rect l="l" t="t" r="r" b="b"/>
            <a:pathLst>
              <a:path w="1002029" h="271145">
                <a:moveTo>
                  <a:pt x="1001887" y="0"/>
                </a:moveTo>
                <a:lnTo>
                  <a:pt x="995376" y="52712"/>
                </a:lnTo>
                <a:lnTo>
                  <a:pt x="977622" y="95758"/>
                </a:lnTo>
                <a:lnTo>
                  <a:pt x="951288" y="124780"/>
                </a:lnTo>
                <a:lnTo>
                  <a:pt x="919041" y="135422"/>
                </a:lnTo>
                <a:lnTo>
                  <a:pt x="583789" y="135422"/>
                </a:lnTo>
                <a:lnTo>
                  <a:pt x="551542" y="146064"/>
                </a:lnTo>
                <a:lnTo>
                  <a:pt x="525208" y="175087"/>
                </a:lnTo>
                <a:lnTo>
                  <a:pt x="507454" y="218132"/>
                </a:lnTo>
                <a:lnTo>
                  <a:pt x="500943" y="270845"/>
                </a:lnTo>
                <a:lnTo>
                  <a:pt x="494433" y="218132"/>
                </a:lnTo>
                <a:lnTo>
                  <a:pt x="476678" y="175087"/>
                </a:lnTo>
                <a:lnTo>
                  <a:pt x="450344" y="146064"/>
                </a:lnTo>
                <a:lnTo>
                  <a:pt x="418097" y="135422"/>
                </a:lnTo>
                <a:lnTo>
                  <a:pt x="82846" y="135422"/>
                </a:lnTo>
                <a:lnTo>
                  <a:pt x="50598" y="124780"/>
                </a:lnTo>
                <a:lnTo>
                  <a:pt x="24265" y="95758"/>
                </a:lnTo>
                <a:lnTo>
                  <a:pt x="6510" y="52712"/>
                </a:lnTo>
                <a:lnTo>
                  <a:pt x="0" y="0"/>
                </a:lnTo>
              </a:path>
            </a:pathLst>
          </a:custGeom>
          <a:ln w="12699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23469"/>
            <a:ext cx="19208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Features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6764" y="1722550"/>
            <a:ext cx="7580630" cy="45326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Define features between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sz="2000" b="1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agreement: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singular,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neutral</a:t>
            </a:r>
            <a:endParaRPr sz="2000">
              <a:latin typeface="Times New Roman"/>
              <a:cs typeface="Times New Roman"/>
            </a:endParaRPr>
          </a:p>
          <a:p>
            <a:pPr marL="369570" marR="5080" indent="-137160">
              <a:lnSpc>
                <a:spcPts val="2100"/>
              </a:lnSpc>
              <a:spcBef>
                <a:spcPts val="72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she,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singular,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we,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us,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they,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them,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should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singular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nouns,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respectively.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58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Exceptions: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group nouns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can be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referred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they.</a:t>
            </a:r>
            <a:endParaRPr sz="1800">
              <a:latin typeface="Times New Roman"/>
              <a:cs typeface="Times New Roman"/>
            </a:endParaRPr>
          </a:p>
          <a:p>
            <a:pPr marL="835660">
              <a:lnSpc>
                <a:spcPct val="100000"/>
              </a:lnSpc>
              <a:spcBef>
                <a:spcPts val="40"/>
              </a:spcBef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IBM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announced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product.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They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been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working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it…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</a:t>
            </a:r>
            <a:r>
              <a:rPr sz="2000" b="1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agreement</a:t>
            </a:r>
            <a:endParaRPr sz="2000">
              <a:latin typeface="Times New Roman"/>
              <a:cs typeface="Times New Roman"/>
            </a:endParaRPr>
          </a:p>
          <a:p>
            <a:pPr marL="369570" marR="135255" indent="-137160">
              <a:lnSpc>
                <a:spcPct val="101899"/>
              </a:lnSpc>
              <a:spcBef>
                <a:spcPts val="5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Generally animate objects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 referred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 male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pronouns (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he,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)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female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pronouns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(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she,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hers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).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Inanimate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objects take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neutral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gender.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Person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agreement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second person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pronouns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 “I”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“you.”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Third-person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pronouns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must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nouns.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2734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0" dirty="0">
                <a:solidFill>
                  <a:srgbClr val="EE5612"/>
                </a:solidFill>
              </a:rPr>
              <a:t>More</a:t>
            </a:r>
            <a:r>
              <a:rPr sz="4200" spc="11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Features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0623" y="1676010"/>
            <a:ext cx="7172325" cy="43942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Binding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constraints</a:t>
            </a:r>
            <a:endParaRPr sz="2000">
              <a:latin typeface="Times New Roman"/>
              <a:cs typeface="Times New Roman"/>
            </a:endParaRPr>
          </a:p>
          <a:p>
            <a:pPr marL="186690" marR="89535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Reflexive pronouns (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himself,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themselves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 have constraints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same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 can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to.</a:t>
            </a:r>
            <a:endParaRPr sz="20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John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bought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himself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Ford.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(John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himself)</a:t>
            </a:r>
            <a:endParaRPr sz="18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  <a:spcBef>
                <a:spcPts val="40"/>
              </a:spcBef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John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bought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him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Ford.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(John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cannot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him)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Recency</a:t>
            </a:r>
            <a:endParaRPr sz="20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Entities situated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closer to the referring phrase tend to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 salient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 those farther </a:t>
            </a:r>
            <a:r>
              <a:rPr sz="2000" spc="-30" dirty="0">
                <a:solidFill>
                  <a:srgbClr val="595959"/>
                </a:solidFill>
                <a:latin typeface="Times New Roman"/>
                <a:cs typeface="Times New Roman"/>
              </a:rPr>
              <a:t>away.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 can’t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go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 than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few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 away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Grammatical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role,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sometimes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approximated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Hobbs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distance</a:t>
            </a:r>
            <a:endParaRPr sz="2000">
              <a:latin typeface="Times New Roman"/>
              <a:cs typeface="Times New Roman"/>
            </a:endParaRPr>
          </a:p>
          <a:p>
            <a:pPr marL="186690" marR="130175" indent="-137160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Entities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more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likely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subject position than in the object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21944"/>
            <a:ext cx="592010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40"/>
              </a:spcBef>
            </a:pPr>
            <a:r>
              <a:rPr sz="3200" spc="85" dirty="0">
                <a:solidFill>
                  <a:srgbClr val="EE5612"/>
                </a:solidFill>
              </a:rPr>
              <a:t>Example:</a:t>
            </a:r>
            <a:r>
              <a:rPr sz="3200" spc="185" dirty="0">
                <a:solidFill>
                  <a:srgbClr val="EE5612"/>
                </a:solidFill>
              </a:rPr>
              <a:t> </a:t>
            </a:r>
            <a:r>
              <a:rPr sz="3200" spc="75" dirty="0">
                <a:solidFill>
                  <a:srgbClr val="EE5612"/>
                </a:solidFill>
              </a:rPr>
              <a:t>Rules</a:t>
            </a:r>
            <a:r>
              <a:rPr sz="3200" spc="190" dirty="0">
                <a:solidFill>
                  <a:srgbClr val="EE5612"/>
                </a:solidFill>
              </a:rPr>
              <a:t> </a:t>
            </a:r>
            <a:r>
              <a:rPr sz="3200" spc="45" dirty="0">
                <a:solidFill>
                  <a:srgbClr val="EE5612"/>
                </a:solidFill>
              </a:rPr>
              <a:t>to</a:t>
            </a:r>
            <a:r>
              <a:rPr sz="3200" spc="15" dirty="0">
                <a:solidFill>
                  <a:srgbClr val="EE5612"/>
                </a:solidFill>
              </a:rPr>
              <a:t> </a:t>
            </a:r>
            <a:r>
              <a:rPr sz="3200" spc="80" dirty="0">
                <a:solidFill>
                  <a:srgbClr val="EE5612"/>
                </a:solidFill>
              </a:rPr>
              <a:t>Assign</a:t>
            </a:r>
            <a:r>
              <a:rPr sz="3200" spc="195" dirty="0">
                <a:solidFill>
                  <a:srgbClr val="EE5612"/>
                </a:solidFill>
              </a:rPr>
              <a:t> </a:t>
            </a:r>
            <a:r>
              <a:rPr sz="3200" spc="80" dirty="0">
                <a:solidFill>
                  <a:srgbClr val="EE5612"/>
                </a:solidFill>
              </a:rPr>
              <a:t>Gender </a:t>
            </a:r>
            <a:r>
              <a:rPr sz="3200" spc="-785" dirty="0">
                <a:solidFill>
                  <a:srgbClr val="EE5612"/>
                </a:solidFill>
              </a:rPr>
              <a:t> </a:t>
            </a:r>
            <a:r>
              <a:rPr sz="3200" spc="85" dirty="0">
                <a:solidFill>
                  <a:srgbClr val="EE5612"/>
                </a:solidFill>
              </a:rPr>
              <a:t>Information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002" y="1928003"/>
            <a:ext cx="7550150" cy="34937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Assign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“masculine”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if: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59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pronoun “he, his, him”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contains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markers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like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595959"/>
                </a:solidFill>
                <a:latin typeface="Times New Roman"/>
                <a:cs typeface="Times New Roman"/>
              </a:rPr>
              <a:t>“Mr.”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 belongs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list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masculine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</a:t>
            </a:r>
            <a:endParaRPr sz="2000">
              <a:latin typeface="Times New Roman"/>
              <a:cs typeface="Times New Roman"/>
            </a:endParaRPr>
          </a:p>
          <a:p>
            <a:pPr marL="12700" marR="56515">
              <a:lnSpc>
                <a:spcPts val="2600"/>
              </a:lnSpc>
              <a:spcBef>
                <a:spcPts val="13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“feminine”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“neutral”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(except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latter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categories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singular,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geo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company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else,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assign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“unknown”</a:t>
            </a:r>
            <a:endParaRPr sz="22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 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unknown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 can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 phrases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known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either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masculine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feminine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2180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>
                <a:solidFill>
                  <a:srgbClr val="EE5612"/>
                </a:solidFill>
              </a:rPr>
              <a:t>Appro</a:t>
            </a:r>
            <a:r>
              <a:rPr sz="4200" spc="95" dirty="0">
                <a:solidFill>
                  <a:srgbClr val="EE5612"/>
                </a:solidFill>
              </a:rPr>
              <a:t>ac</a:t>
            </a:r>
            <a:r>
              <a:rPr sz="4200" dirty="0">
                <a:solidFill>
                  <a:srgbClr val="EE5612"/>
                </a:solidFill>
              </a:rPr>
              <a:t>h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312" y="1842066"/>
            <a:ext cx="7513320" cy="363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59460" algn="just">
              <a:lnSpc>
                <a:spcPct val="100400"/>
              </a:lnSpc>
              <a:spcBef>
                <a:spcPts val="90"/>
              </a:spcBef>
            </a:pP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Train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classifier over an annotated corpus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 which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candidates and referring phrases are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 coreference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group.</a:t>
            </a:r>
            <a:endParaRPr sz="2200">
              <a:latin typeface="Times New Roman"/>
              <a:cs typeface="Times New Roman"/>
            </a:endParaRPr>
          </a:p>
          <a:p>
            <a:pPr marL="186690" marR="5080" indent="-137160" algn="just">
              <a:lnSpc>
                <a:spcPct val="100000"/>
              </a:lnSpc>
              <a:spcBef>
                <a:spcPts val="12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Ev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u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u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(e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.g.,</a:t>
            </a:r>
            <a:r>
              <a:rPr sz="20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g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spc="-1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CL</a:t>
            </a:r>
            <a:r>
              <a:rPr sz="20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2005)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F- 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measure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 70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for overall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coreference,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 generally higher precision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 recall.</a:t>
            </a:r>
            <a:endParaRPr sz="2000">
              <a:latin typeface="Times New Roman"/>
              <a:cs typeface="Times New Roman"/>
            </a:endParaRPr>
          </a:p>
          <a:p>
            <a:pPr marL="186690" marR="182880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Evaluation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typically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uses the B-cubed scorer introduced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Bagga and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Baldwin, which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compares coreference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groups.</a:t>
            </a:r>
            <a:endParaRPr sz="2000">
              <a:latin typeface="Times New Roman"/>
              <a:cs typeface="Times New Roman"/>
            </a:endParaRPr>
          </a:p>
          <a:p>
            <a:pPr marL="186690" marR="377190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b="1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pronoun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</a:t>
            </a:r>
            <a:r>
              <a:rPr sz="20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resolution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itself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much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higher scoring,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usually over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90.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7.4.4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8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175" y="1679376"/>
            <a:ext cx="733902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Given the following two sentences:</a:t>
            </a:r>
          </a:p>
          <a:p>
            <a:pPr algn="l"/>
            <a:endParaRPr lang="en-US" sz="1400" b="0" i="1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1" dirty="0">
                <a:solidFill>
                  <a:srgbClr val="282828"/>
                </a:solidFill>
                <a:effectLst/>
                <a:latin typeface="Proxima Nova"/>
              </a:rPr>
              <a:t>“Mr. Grant went to Washington, DC.  During a visit to the Smithsonian, he saw the space exhibit.”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The pronoun “he” in the second sentence most likely refers back to “Mr. Grant”, and not either of the other candidates “Washington, DC” or “the Smithsonian”, because:</a:t>
            </a:r>
          </a:p>
          <a:p>
            <a:pPr algn="l"/>
            <a:endParaRPr lang="en-US" sz="1400" dirty="0">
              <a:solidFill>
                <a:srgbClr val="282828"/>
              </a:solidFill>
              <a:latin typeface="Proxima Nova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“he” and “Mr. Grant” could both be entities of type person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282828"/>
              </a:solidFill>
              <a:latin typeface="Proxima Nova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“he” and “Mr. Grant” are both singular terms and not plural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282828"/>
              </a:solidFill>
              <a:latin typeface="Proxima Nova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“he” and “Mr. Grant” are both terms of masculine gender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282828"/>
              </a:solidFill>
              <a:latin typeface="Proxima Nova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282828"/>
                </a:solidFill>
                <a:latin typeface="Proxima Nova"/>
              </a:rPr>
              <a:t>A</a:t>
            </a: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ll answers are correct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23196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9352" y="5026177"/>
            <a:ext cx="4898390" cy="13004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333500">
              <a:lnSpc>
                <a:spcPts val="5000"/>
              </a:lnSpc>
              <a:spcBef>
                <a:spcPts val="240"/>
              </a:spcBef>
            </a:pPr>
            <a:r>
              <a:rPr sz="4200" spc="180" dirty="0">
                <a:solidFill>
                  <a:srgbClr val="EE5612"/>
                </a:solidFill>
                <a:latin typeface="Times New Roman"/>
                <a:cs typeface="Times New Roman"/>
              </a:rPr>
              <a:t>Introduction</a:t>
            </a:r>
            <a:r>
              <a:rPr sz="4200" spc="30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95" dirty="0">
                <a:solidFill>
                  <a:srgbClr val="EE5612"/>
                </a:solidFill>
                <a:latin typeface="Times New Roman"/>
                <a:cs typeface="Times New Roman"/>
              </a:rPr>
              <a:t>to </a:t>
            </a:r>
            <a:r>
              <a:rPr sz="4200" spc="-103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Discourse,</a:t>
            </a:r>
            <a:r>
              <a:rPr sz="4200" spc="36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Cohesion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664" y="5346217"/>
            <a:ext cx="49371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Discourse</a:t>
            </a:r>
            <a:r>
              <a:rPr sz="4200" spc="34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Structures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76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14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Structure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5969" y="1916701"/>
            <a:ext cx="7220584" cy="26797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8003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often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exhibits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intended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 common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experiences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respond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them.</a:t>
            </a:r>
            <a:endParaRPr sz="22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example, research abstracts are intended to inform readers in the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community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authors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who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engaged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similar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work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Essay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taught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high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school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students</a:t>
            </a:r>
            <a:endParaRPr sz="2000">
              <a:latin typeface="Times New Roman"/>
              <a:cs typeface="Times New Roman"/>
            </a:endParaRPr>
          </a:p>
          <a:p>
            <a:pPr marL="186055" marR="336550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Newspaper structure,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where the story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given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several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lending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itself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shorter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longer versions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76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14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Structure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555" y="2306320"/>
            <a:ext cx="6863715" cy="21285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empirical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study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dissertation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Liz Liddy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identifies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abstracts.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Hierarchical,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componential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endParaRPr sz="2000">
              <a:latin typeface="Times New Roman"/>
              <a:cs typeface="Times New Roman"/>
            </a:endParaRPr>
          </a:p>
          <a:p>
            <a:pPr marL="186690" marR="264160" indent="-137160">
              <a:lnSpc>
                <a:spcPct val="99500"/>
              </a:lnSpc>
              <a:spcBef>
                <a:spcPts val="121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from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Liddy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taken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from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Robert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Oddy,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Level Analysis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Abstracts for Information Retrieval: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Probabilistic</a:t>
            </a:r>
            <a:r>
              <a:rPr sz="1800" i="1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Approach,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p. 22–23.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6850" y="1786224"/>
            <a:ext cx="1677670" cy="31756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261620">
              <a:lnSpc>
                <a:spcPct val="100699"/>
              </a:lnSpc>
              <a:spcBef>
                <a:spcPts val="80"/>
              </a:spcBef>
            </a:pPr>
            <a:r>
              <a:rPr sz="2400" spc="80" dirty="0">
                <a:solidFill>
                  <a:srgbClr val="EE5612"/>
                </a:solidFill>
                <a:latin typeface="Times New Roman"/>
                <a:cs typeface="Times New Roman"/>
              </a:rPr>
              <a:t>Scheme</a:t>
            </a:r>
            <a:r>
              <a:rPr sz="2400" spc="10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2400" spc="50" dirty="0">
                <a:solidFill>
                  <a:srgbClr val="EE5612"/>
                </a:solidFill>
                <a:latin typeface="Times New Roman"/>
                <a:cs typeface="Times New Roman"/>
              </a:rPr>
              <a:t>of </a:t>
            </a:r>
            <a:r>
              <a:rPr sz="2400" spc="-58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EE5612"/>
                </a:solidFill>
                <a:latin typeface="Times New Roman"/>
                <a:cs typeface="Times New Roman"/>
              </a:rPr>
              <a:t>discourse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2400" spc="80" dirty="0">
                <a:solidFill>
                  <a:srgbClr val="EE5612"/>
                </a:solidFill>
                <a:latin typeface="Times New Roman"/>
                <a:cs typeface="Times New Roman"/>
              </a:rPr>
              <a:t>elements</a:t>
            </a:r>
            <a:r>
              <a:rPr sz="2400" spc="114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rgbClr val="EE5612"/>
                </a:solidFill>
                <a:latin typeface="Times New Roman"/>
                <a:cs typeface="Times New Roman"/>
              </a:rPr>
              <a:t>for </a:t>
            </a:r>
            <a:r>
              <a:rPr sz="2400" spc="-58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2400" spc="85" dirty="0">
                <a:solidFill>
                  <a:srgbClr val="EE5612"/>
                </a:solidFill>
                <a:latin typeface="Times New Roman"/>
                <a:cs typeface="Times New Roman"/>
              </a:rPr>
              <a:t>research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00"/>
              </a:lnSpc>
            </a:pPr>
            <a:r>
              <a:rPr sz="2400" spc="85" dirty="0">
                <a:solidFill>
                  <a:srgbClr val="EE5612"/>
                </a:solidFill>
                <a:latin typeface="Times New Roman"/>
                <a:cs typeface="Times New Roman"/>
              </a:rPr>
              <a:t>abstracts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2400" spc="70" dirty="0">
                <a:solidFill>
                  <a:srgbClr val="EE5612"/>
                </a:solidFill>
                <a:latin typeface="Times New Roman"/>
                <a:cs typeface="Times New Roman"/>
              </a:rPr>
              <a:t>Note</a:t>
            </a:r>
            <a:endParaRPr sz="2400">
              <a:latin typeface="Times New Roman"/>
              <a:cs typeface="Times New Roman"/>
            </a:endParaRPr>
          </a:p>
          <a:p>
            <a:pPr marL="12700" marR="81280">
              <a:lnSpc>
                <a:spcPct val="100699"/>
              </a:lnSpc>
            </a:pPr>
            <a:r>
              <a:rPr sz="2400" spc="100" dirty="0">
                <a:solidFill>
                  <a:srgbClr val="EE5612"/>
                </a:solidFill>
                <a:latin typeface="Times New Roman"/>
                <a:cs typeface="Times New Roman"/>
              </a:rPr>
              <a:t>h</a:t>
            </a:r>
            <a:r>
              <a:rPr sz="2400" spc="95" dirty="0">
                <a:solidFill>
                  <a:srgbClr val="EE5612"/>
                </a:solidFill>
                <a:latin typeface="Times New Roman"/>
                <a:cs typeface="Times New Roman"/>
              </a:rPr>
              <a:t>ie</a:t>
            </a:r>
            <a:r>
              <a:rPr sz="2400" spc="100" dirty="0">
                <a:solidFill>
                  <a:srgbClr val="EE5612"/>
                </a:solidFill>
                <a:latin typeface="Times New Roman"/>
                <a:cs typeface="Times New Roman"/>
              </a:rPr>
              <a:t>r</a:t>
            </a:r>
            <a:r>
              <a:rPr sz="2400" spc="95" dirty="0">
                <a:solidFill>
                  <a:srgbClr val="EE5612"/>
                </a:solidFill>
                <a:latin typeface="Times New Roman"/>
                <a:cs typeface="Times New Roman"/>
              </a:rPr>
              <a:t>a</a:t>
            </a:r>
            <a:r>
              <a:rPr sz="2400" spc="100" dirty="0">
                <a:solidFill>
                  <a:srgbClr val="EE5612"/>
                </a:solidFill>
                <a:latin typeface="Times New Roman"/>
                <a:cs typeface="Times New Roman"/>
              </a:rPr>
              <a:t>r</a:t>
            </a:r>
            <a:r>
              <a:rPr sz="2400" spc="95" dirty="0">
                <a:solidFill>
                  <a:srgbClr val="EE5612"/>
                </a:solidFill>
                <a:latin typeface="Times New Roman"/>
                <a:cs typeface="Times New Roman"/>
              </a:rPr>
              <a:t>c</a:t>
            </a:r>
            <a:r>
              <a:rPr sz="2400" spc="100" dirty="0">
                <a:solidFill>
                  <a:srgbClr val="EE5612"/>
                </a:solidFill>
                <a:latin typeface="Times New Roman"/>
                <a:cs typeface="Times New Roman"/>
              </a:rPr>
              <a:t>h</a:t>
            </a:r>
            <a:r>
              <a:rPr sz="2400" spc="95" dirty="0">
                <a:solidFill>
                  <a:srgbClr val="EE5612"/>
                </a:solidFill>
                <a:latin typeface="Times New Roman"/>
                <a:cs typeface="Times New Roman"/>
              </a:rPr>
              <a:t>ica</a:t>
            </a:r>
            <a:r>
              <a:rPr sz="2400" dirty="0">
                <a:solidFill>
                  <a:srgbClr val="EE5612"/>
                </a:solidFill>
                <a:latin typeface="Times New Roman"/>
                <a:cs typeface="Times New Roman"/>
              </a:rPr>
              <a:t>l  </a:t>
            </a:r>
            <a:r>
              <a:rPr sz="2400" spc="85" dirty="0">
                <a:solidFill>
                  <a:srgbClr val="EE5612"/>
                </a:solidFill>
                <a:latin typeface="Times New Roman"/>
                <a:cs typeface="Times New Roman"/>
              </a:rPr>
              <a:t>structure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0187" y="724030"/>
            <a:ext cx="1116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background</a:t>
            </a:r>
            <a:r>
              <a:rPr sz="14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57650" y="279400"/>
            <a:ext cx="548640" cy="1221105"/>
            <a:chOff x="4057650" y="279400"/>
            <a:chExt cx="548640" cy="1221105"/>
          </a:xfrm>
        </p:grpSpPr>
        <p:sp>
          <p:nvSpPr>
            <p:cNvPr id="6" name="object 6"/>
            <p:cNvSpPr/>
            <p:nvPr/>
          </p:nvSpPr>
          <p:spPr>
            <a:xfrm>
              <a:off x="4057650" y="869948"/>
              <a:ext cx="548640" cy="0"/>
            </a:xfrm>
            <a:custGeom>
              <a:avLst/>
              <a:gdLst/>
              <a:ahLst/>
              <a:cxnLst/>
              <a:rect l="l" t="t" r="r" b="b"/>
              <a:pathLst>
                <a:path w="548639">
                  <a:moveTo>
                    <a:pt x="0" y="1"/>
                  </a:moveTo>
                  <a:lnTo>
                    <a:pt x="54864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7850" y="285750"/>
              <a:ext cx="215265" cy="1214755"/>
            </a:xfrm>
            <a:custGeom>
              <a:avLst/>
              <a:gdLst/>
              <a:ahLst/>
              <a:cxnLst/>
              <a:rect l="l" t="t" r="r" b="b"/>
              <a:pathLst>
                <a:path w="215264" h="1214755">
                  <a:moveTo>
                    <a:pt x="0" y="0"/>
                  </a:moveTo>
                  <a:lnTo>
                    <a:pt x="1" y="1214744"/>
                  </a:lnTo>
                </a:path>
                <a:path w="215264" h="1214755">
                  <a:moveTo>
                    <a:pt x="0" y="0"/>
                  </a:moveTo>
                  <a:lnTo>
                    <a:pt x="214843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87850" y="565150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4">
                  <a:moveTo>
                    <a:pt x="0" y="0"/>
                  </a:moveTo>
                  <a:lnTo>
                    <a:pt x="214845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87850" y="1174750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4">
                  <a:moveTo>
                    <a:pt x="0" y="0"/>
                  </a:moveTo>
                  <a:lnTo>
                    <a:pt x="21484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87850" y="1492250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4">
                  <a:moveTo>
                    <a:pt x="0" y="0"/>
                  </a:moveTo>
                  <a:lnTo>
                    <a:pt x="21484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74220" y="115415"/>
            <a:ext cx="3119120" cy="151003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40"/>
              </a:spcBef>
            </a:pPr>
            <a:r>
              <a:rPr sz="1400" spc="-25" dirty="0">
                <a:solidFill>
                  <a:srgbClr val="595959"/>
                </a:solidFill>
                <a:latin typeface="Times New Roman"/>
                <a:cs typeface="Times New Roman"/>
              </a:rPr>
              <a:t>RELATION</a:t>
            </a:r>
            <a:r>
              <a:rPr sz="14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[31]</a:t>
            </a:r>
            <a:endParaRPr sz="14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terms defined [2]</a:t>
            </a:r>
            <a:endParaRPr sz="14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institution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[10]</a:t>
            </a:r>
            <a:endParaRPr sz="1400">
              <a:latin typeface="Times New Roman"/>
              <a:cs typeface="Times New Roman"/>
            </a:endParaRPr>
          </a:p>
          <a:p>
            <a:pPr marL="12700" marR="1562735">
              <a:lnSpc>
                <a:spcPts val="2560"/>
              </a:lnSpc>
              <a:spcBef>
                <a:spcPts val="7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administrators [9]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location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4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study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[12]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0187" y="1967237"/>
            <a:ext cx="1145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*PURPOSE</a:t>
            </a:r>
            <a:r>
              <a:rPr sz="1400" spc="-6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3650" y="1758950"/>
            <a:ext cx="803275" cy="615950"/>
            <a:chOff x="3803650" y="1758950"/>
            <a:chExt cx="803275" cy="615950"/>
          </a:xfrm>
        </p:grpSpPr>
        <p:sp>
          <p:nvSpPr>
            <p:cNvPr id="14" name="object 14"/>
            <p:cNvSpPr/>
            <p:nvPr/>
          </p:nvSpPr>
          <p:spPr>
            <a:xfrm>
              <a:off x="3803650" y="2063748"/>
              <a:ext cx="803275" cy="0"/>
            </a:xfrm>
            <a:custGeom>
              <a:avLst/>
              <a:gdLst/>
              <a:ahLst/>
              <a:cxnLst/>
              <a:rect l="l" t="t" r="r" b="b"/>
              <a:pathLst>
                <a:path w="803275">
                  <a:moveTo>
                    <a:pt x="0" y="1"/>
                  </a:moveTo>
                  <a:lnTo>
                    <a:pt x="803132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7850" y="1771650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4">
                  <a:moveTo>
                    <a:pt x="0" y="0"/>
                  </a:moveTo>
                  <a:lnTo>
                    <a:pt x="214845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87850" y="2368550"/>
              <a:ext cx="215265" cy="0"/>
            </a:xfrm>
            <a:custGeom>
              <a:avLst/>
              <a:gdLst/>
              <a:ahLst/>
              <a:cxnLst/>
              <a:rect l="l" t="t" r="r" b="b"/>
              <a:pathLst>
                <a:path w="215264">
                  <a:moveTo>
                    <a:pt x="0" y="0"/>
                  </a:moveTo>
                  <a:lnTo>
                    <a:pt x="214845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87850" y="1758950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1" y="604692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86804" y="1594806"/>
            <a:ext cx="1518285" cy="5988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*HYPOTHESIS</a:t>
            </a:r>
            <a:r>
              <a:rPr sz="14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[6]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[5]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6804" y="2272718"/>
            <a:ext cx="1756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1400" spc="-5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TOPIC</a:t>
            </a:r>
            <a:r>
              <a:rPr sz="14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[4]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80150" y="1663700"/>
            <a:ext cx="721995" cy="266700"/>
            <a:chOff x="6280150" y="1663700"/>
            <a:chExt cx="721995" cy="266700"/>
          </a:xfrm>
        </p:grpSpPr>
        <p:sp>
          <p:nvSpPr>
            <p:cNvPr id="21" name="object 21"/>
            <p:cNvSpPr/>
            <p:nvPr/>
          </p:nvSpPr>
          <p:spPr>
            <a:xfrm>
              <a:off x="6280150" y="1797048"/>
              <a:ext cx="585470" cy="0"/>
            </a:xfrm>
            <a:custGeom>
              <a:avLst/>
              <a:gdLst/>
              <a:ahLst/>
              <a:cxnLst/>
              <a:rect l="l" t="t" r="r" b="b"/>
              <a:pathLst>
                <a:path w="585470">
                  <a:moveTo>
                    <a:pt x="0" y="1"/>
                  </a:moveTo>
                  <a:lnTo>
                    <a:pt x="584934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64350" y="1670050"/>
              <a:ext cx="137795" cy="247650"/>
            </a:xfrm>
            <a:custGeom>
              <a:avLst/>
              <a:gdLst/>
              <a:ahLst/>
              <a:cxnLst/>
              <a:rect l="l" t="t" r="r" b="b"/>
              <a:pathLst>
                <a:path w="137795" h="247650">
                  <a:moveTo>
                    <a:pt x="0" y="0"/>
                  </a:moveTo>
                  <a:lnTo>
                    <a:pt x="0" y="247474"/>
                  </a:lnTo>
                </a:path>
                <a:path w="137795" h="247650">
                  <a:moveTo>
                    <a:pt x="0" y="0"/>
                  </a:moveTo>
                  <a:lnTo>
                    <a:pt x="1373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4350" y="1924050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5">
                  <a:moveTo>
                    <a:pt x="0" y="0"/>
                  </a:moveTo>
                  <a:lnTo>
                    <a:pt x="1373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081024" y="1513143"/>
            <a:ext cx="1764030" cy="5524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independent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variable [7]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dependent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variable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[8]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20187" y="3282524"/>
            <a:ext cx="18307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*</a:t>
            </a:r>
            <a:r>
              <a:rPr sz="1400" spc="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ET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HODO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OGY</a:t>
            </a:r>
            <a:r>
              <a:rPr sz="1400" spc="-5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15]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21150" y="2622550"/>
            <a:ext cx="466090" cy="1504950"/>
            <a:chOff x="4121150" y="2622550"/>
            <a:chExt cx="466090" cy="1504950"/>
          </a:xfrm>
        </p:grpSpPr>
        <p:sp>
          <p:nvSpPr>
            <p:cNvPr id="27" name="object 27"/>
            <p:cNvSpPr/>
            <p:nvPr/>
          </p:nvSpPr>
          <p:spPr>
            <a:xfrm>
              <a:off x="4121150" y="3384548"/>
              <a:ext cx="259715" cy="0"/>
            </a:xfrm>
            <a:custGeom>
              <a:avLst/>
              <a:gdLst/>
              <a:ahLst/>
              <a:cxnLst/>
              <a:rect l="l" t="t" r="r" b="b"/>
              <a:pathLst>
                <a:path w="259714">
                  <a:moveTo>
                    <a:pt x="0" y="1"/>
                  </a:moveTo>
                  <a:lnTo>
                    <a:pt x="259634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87850" y="2622550"/>
              <a:ext cx="0" cy="1496060"/>
            </a:xfrm>
            <a:custGeom>
              <a:avLst/>
              <a:gdLst/>
              <a:ahLst/>
              <a:cxnLst/>
              <a:rect l="l" t="t" r="r" b="b"/>
              <a:pathLst>
                <a:path h="1496060">
                  <a:moveTo>
                    <a:pt x="0" y="0"/>
                  </a:moveTo>
                  <a:lnTo>
                    <a:pt x="1" y="1495953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7850" y="26352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7850" y="29146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87850" y="32067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87850" y="35369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87850" y="38290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87850" y="41211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670774" y="2531083"/>
            <a:ext cx="1202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*SUBJECT</a:t>
            </a:r>
            <a:r>
              <a:rPr sz="14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[14]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70774" y="2712739"/>
            <a:ext cx="1694814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no.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experiments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[16] </a:t>
            </a:r>
            <a:r>
              <a:rPr sz="1400" spc="-3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time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frame 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[11]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64140" y="3432938"/>
            <a:ext cx="1521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PROCEDURES</a:t>
            </a:r>
            <a:r>
              <a:rPr sz="14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[19]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64140" y="3651102"/>
            <a:ext cx="1974850" cy="5892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1400" spc="-15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400" spc="-12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4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CO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LLE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21]</a:t>
            </a:r>
            <a:endParaRPr sz="14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54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[23]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13450" y="2527300"/>
            <a:ext cx="645795" cy="254000"/>
            <a:chOff x="6013450" y="2527300"/>
            <a:chExt cx="645795" cy="254000"/>
          </a:xfrm>
        </p:grpSpPr>
        <p:sp>
          <p:nvSpPr>
            <p:cNvPr id="40" name="object 40"/>
            <p:cNvSpPr/>
            <p:nvPr/>
          </p:nvSpPr>
          <p:spPr>
            <a:xfrm>
              <a:off x="6013450" y="2647948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>
                  <a:moveTo>
                    <a:pt x="0" y="1"/>
                  </a:moveTo>
                  <a:lnTo>
                    <a:pt x="505938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21450" y="2533650"/>
              <a:ext cx="137795" cy="247650"/>
            </a:xfrm>
            <a:custGeom>
              <a:avLst/>
              <a:gdLst/>
              <a:ahLst/>
              <a:cxnLst/>
              <a:rect l="l" t="t" r="r" b="b"/>
              <a:pathLst>
                <a:path w="137795" h="247650">
                  <a:moveTo>
                    <a:pt x="0" y="0"/>
                  </a:moveTo>
                  <a:lnTo>
                    <a:pt x="0" y="247474"/>
                  </a:lnTo>
                </a:path>
                <a:path w="137795" h="247650">
                  <a:moveTo>
                    <a:pt x="0" y="0"/>
                  </a:moveTo>
                  <a:lnTo>
                    <a:pt x="1373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21450" y="2774950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5">
                  <a:moveTo>
                    <a:pt x="0" y="0"/>
                  </a:moveTo>
                  <a:lnTo>
                    <a:pt x="1373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32958" y="2371124"/>
            <a:ext cx="2225040" cy="5397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SAMPLE</a:t>
            </a:r>
            <a:r>
              <a:rPr sz="14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COLLECTION</a:t>
            </a:r>
            <a:r>
              <a:rPr sz="14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[19]</a:t>
            </a:r>
            <a:endParaRPr sz="1400">
              <a:latin typeface="Times New Roman"/>
              <a:cs typeface="Times New Roman"/>
            </a:endParaRPr>
          </a:p>
          <a:p>
            <a:pPr marL="20955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control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population [18]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0187" y="5307443"/>
            <a:ext cx="1699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*CONCLUSIONS</a:t>
            </a:r>
            <a:r>
              <a:rPr sz="14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[30]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171950" y="4940300"/>
            <a:ext cx="402590" cy="914400"/>
            <a:chOff x="4171950" y="4940300"/>
            <a:chExt cx="402590" cy="914400"/>
          </a:xfrm>
        </p:grpSpPr>
        <p:sp>
          <p:nvSpPr>
            <p:cNvPr id="46" name="object 46"/>
            <p:cNvSpPr/>
            <p:nvPr/>
          </p:nvSpPr>
          <p:spPr>
            <a:xfrm>
              <a:off x="4171950" y="5403849"/>
              <a:ext cx="207645" cy="0"/>
            </a:xfrm>
            <a:custGeom>
              <a:avLst/>
              <a:gdLst/>
              <a:ahLst/>
              <a:cxnLst/>
              <a:rect l="l" t="t" r="r" b="b"/>
              <a:pathLst>
                <a:path w="207645">
                  <a:moveTo>
                    <a:pt x="0" y="0"/>
                  </a:moveTo>
                  <a:lnTo>
                    <a:pt x="207136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75150" y="4946650"/>
              <a:ext cx="199390" cy="891540"/>
            </a:xfrm>
            <a:custGeom>
              <a:avLst/>
              <a:gdLst/>
              <a:ahLst/>
              <a:cxnLst/>
              <a:rect l="l" t="t" r="r" b="b"/>
              <a:pathLst>
                <a:path w="199389" h="891539">
                  <a:moveTo>
                    <a:pt x="0" y="0"/>
                  </a:moveTo>
                  <a:lnTo>
                    <a:pt x="1" y="891207"/>
                  </a:lnTo>
                </a:path>
                <a:path w="199389" h="89153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75150" y="52387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75150" y="55689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75150" y="5848350"/>
              <a:ext cx="199390" cy="0"/>
            </a:xfrm>
            <a:custGeom>
              <a:avLst/>
              <a:gdLst/>
              <a:ahLst/>
              <a:cxnLst/>
              <a:rect l="l" t="t" r="r" b="b"/>
              <a:pathLst>
                <a:path w="199389">
                  <a:moveTo>
                    <a:pt x="0" y="0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645647" y="4762886"/>
            <a:ext cx="1931670" cy="1807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336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significance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results [26] </a:t>
            </a:r>
            <a:r>
              <a:rPr sz="1400" spc="-3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IMPLICATIONS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[33]</a:t>
            </a:r>
            <a:endParaRPr sz="1400">
              <a:latin typeface="Times New Roman"/>
              <a:cs typeface="Times New Roman"/>
            </a:endParaRPr>
          </a:p>
          <a:p>
            <a:pPr marL="16510" marR="48895">
              <a:lnSpc>
                <a:spcPct val="144700"/>
              </a:lnSpc>
              <a:spcBef>
                <a:spcPts val="6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practical applications [32] </a:t>
            </a:r>
            <a:r>
              <a:rPr sz="1400" spc="-3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future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needs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 [34]</a:t>
            </a:r>
            <a:endParaRPr sz="14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29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*REFERENCES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[37]</a:t>
            </a:r>
            <a:endParaRPr sz="14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tables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[35]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64140" y="4236859"/>
            <a:ext cx="1412240" cy="5207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reliability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[25]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DISCUSSION</a:t>
            </a:r>
            <a:r>
              <a:rPr sz="14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[27]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20187" y="4410478"/>
            <a:ext cx="11055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*R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U</a:t>
            </a:r>
            <a:r>
              <a:rPr sz="1400" spc="-13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4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24]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41750" y="4381499"/>
            <a:ext cx="764540" cy="256540"/>
            <a:chOff x="3841750" y="4381499"/>
            <a:chExt cx="764540" cy="256540"/>
          </a:xfrm>
        </p:grpSpPr>
        <p:sp>
          <p:nvSpPr>
            <p:cNvPr id="55" name="object 55"/>
            <p:cNvSpPr/>
            <p:nvPr/>
          </p:nvSpPr>
          <p:spPr>
            <a:xfrm>
              <a:off x="3841750" y="4502149"/>
              <a:ext cx="548640" cy="0"/>
            </a:xfrm>
            <a:custGeom>
              <a:avLst/>
              <a:gdLst/>
              <a:ahLst/>
              <a:cxnLst/>
              <a:rect l="l" t="t" r="r" b="b"/>
              <a:pathLst>
                <a:path w="548639">
                  <a:moveTo>
                    <a:pt x="0" y="0"/>
                  </a:moveTo>
                  <a:lnTo>
                    <a:pt x="54864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387850" y="4387849"/>
              <a:ext cx="0" cy="247650"/>
            </a:xfrm>
            <a:custGeom>
              <a:avLst/>
              <a:gdLst/>
              <a:ahLst/>
              <a:cxnLst/>
              <a:rect l="l" t="t" r="r" b="b"/>
              <a:pathLst>
                <a:path h="247650">
                  <a:moveTo>
                    <a:pt x="0" y="0"/>
                  </a:moveTo>
                  <a:lnTo>
                    <a:pt x="1" y="247475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87850" y="4387849"/>
              <a:ext cx="199390" cy="2540"/>
            </a:xfrm>
            <a:custGeom>
              <a:avLst/>
              <a:gdLst/>
              <a:ahLst/>
              <a:cxnLst/>
              <a:rect l="l" t="t" r="r" b="b"/>
              <a:pathLst>
                <a:path w="199389" h="2539">
                  <a:moveTo>
                    <a:pt x="0" y="2243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00550" y="4629149"/>
              <a:ext cx="199390" cy="2540"/>
            </a:xfrm>
            <a:custGeom>
              <a:avLst/>
              <a:gdLst/>
              <a:ahLst/>
              <a:cxnLst/>
              <a:rect l="l" t="t" r="r" b="b"/>
              <a:pathLst>
                <a:path w="199389" h="2539">
                  <a:moveTo>
                    <a:pt x="0" y="2243"/>
                  </a:moveTo>
                  <a:lnTo>
                    <a:pt x="1989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6242050" y="4495800"/>
            <a:ext cx="467995" cy="266700"/>
            <a:chOff x="6242050" y="4495800"/>
            <a:chExt cx="467995" cy="266700"/>
          </a:xfrm>
        </p:grpSpPr>
        <p:sp>
          <p:nvSpPr>
            <p:cNvPr id="60" name="object 60"/>
            <p:cNvSpPr/>
            <p:nvPr/>
          </p:nvSpPr>
          <p:spPr>
            <a:xfrm>
              <a:off x="6242050" y="4616449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4">
                  <a:moveTo>
                    <a:pt x="0" y="0"/>
                  </a:moveTo>
                  <a:lnTo>
                    <a:pt x="330789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72250" y="4502150"/>
              <a:ext cx="137795" cy="247650"/>
            </a:xfrm>
            <a:custGeom>
              <a:avLst/>
              <a:gdLst/>
              <a:ahLst/>
              <a:cxnLst/>
              <a:rect l="l" t="t" r="r" b="b"/>
              <a:pathLst>
                <a:path w="137795" h="247650">
                  <a:moveTo>
                    <a:pt x="0" y="0"/>
                  </a:moveTo>
                  <a:lnTo>
                    <a:pt x="0" y="247475"/>
                  </a:lnTo>
                </a:path>
                <a:path w="137795" h="247650">
                  <a:moveTo>
                    <a:pt x="0" y="0"/>
                  </a:moveTo>
                  <a:lnTo>
                    <a:pt x="1373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572250" y="4756150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5">
                  <a:moveTo>
                    <a:pt x="0" y="0"/>
                  </a:moveTo>
                  <a:lnTo>
                    <a:pt x="1373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783674" y="4342586"/>
            <a:ext cx="1457960" cy="5524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unique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[29]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limitations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[28]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20187" y="6094486"/>
            <a:ext cx="1158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appendices</a:t>
            </a:r>
            <a:r>
              <a:rPr sz="14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[36]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752850" y="6070600"/>
            <a:ext cx="825500" cy="381000"/>
            <a:chOff x="3752850" y="6070600"/>
            <a:chExt cx="825500" cy="381000"/>
          </a:xfrm>
        </p:grpSpPr>
        <p:sp>
          <p:nvSpPr>
            <p:cNvPr id="66" name="object 66"/>
            <p:cNvSpPr/>
            <p:nvPr/>
          </p:nvSpPr>
          <p:spPr>
            <a:xfrm>
              <a:off x="3752850" y="6254748"/>
              <a:ext cx="629285" cy="0"/>
            </a:xfrm>
            <a:custGeom>
              <a:avLst/>
              <a:gdLst/>
              <a:ahLst/>
              <a:cxnLst/>
              <a:rect l="l" t="t" r="r" b="b"/>
              <a:pathLst>
                <a:path w="629285">
                  <a:moveTo>
                    <a:pt x="0" y="1"/>
                  </a:moveTo>
                  <a:lnTo>
                    <a:pt x="629005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75150" y="6076950"/>
              <a:ext cx="198120" cy="365760"/>
            </a:xfrm>
            <a:custGeom>
              <a:avLst/>
              <a:gdLst/>
              <a:ahLst/>
              <a:cxnLst/>
              <a:rect l="l" t="t" r="r" b="b"/>
              <a:pathLst>
                <a:path w="198120" h="365760">
                  <a:moveTo>
                    <a:pt x="0" y="0"/>
                  </a:moveTo>
                  <a:lnTo>
                    <a:pt x="1" y="365759"/>
                  </a:lnTo>
                </a:path>
                <a:path w="198120" h="365760">
                  <a:moveTo>
                    <a:pt x="0" y="0"/>
                  </a:moveTo>
                  <a:lnTo>
                    <a:pt x="197606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75150" y="6445250"/>
              <a:ext cx="203200" cy="0"/>
            </a:xfrm>
            <a:custGeom>
              <a:avLst/>
              <a:gdLst/>
              <a:ahLst/>
              <a:cxnLst/>
              <a:rect l="l" t="t" r="r" b="b"/>
              <a:pathLst>
                <a:path w="203200">
                  <a:moveTo>
                    <a:pt x="0" y="0"/>
                  </a:moveTo>
                  <a:lnTo>
                    <a:pt x="20291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242050" y="3441700"/>
            <a:ext cx="467995" cy="254000"/>
            <a:chOff x="6242050" y="3441700"/>
            <a:chExt cx="467995" cy="254000"/>
          </a:xfrm>
        </p:grpSpPr>
        <p:sp>
          <p:nvSpPr>
            <p:cNvPr id="70" name="object 70"/>
            <p:cNvSpPr/>
            <p:nvPr/>
          </p:nvSpPr>
          <p:spPr>
            <a:xfrm>
              <a:off x="6242050" y="3562348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4">
                  <a:moveTo>
                    <a:pt x="0" y="1"/>
                  </a:moveTo>
                  <a:lnTo>
                    <a:pt x="330789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72250" y="3448050"/>
              <a:ext cx="137795" cy="247650"/>
            </a:xfrm>
            <a:custGeom>
              <a:avLst/>
              <a:gdLst/>
              <a:ahLst/>
              <a:cxnLst/>
              <a:rect l="l" t="t" r="r" b="b"/>
              <a:pathLst>
                <a:path w="137795" h="247650">
                  <a:moveTo>
                    <a:pt x="0" y="0"/>
                  </a:moveTo>
                  <a:lnTo>
                    <a:pt x="0" y="247475"/>
                  </a:lnTo>
                </a:path>
                <a:path w="137795" h="247650">
                  <a:moveTo>
                    <a:pt x="0" y="0"/>
                  </a:moveTo>
                  <a:lnTo>
                    <a:pt x="13733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572250" y="3689350"/>
              <a:ext cx="137795" cy="0"/>
            </a:xfrm>
            <a:custGeom>
              <a:avLst/>
              <a:gdLst/>
              <a:ahLst/>
              <a:cxnLst/>
              <a:rect l="l" t="t" r="r" b="b"/>
              <a:pathLst>
                <a:path w="137795">
                  <a:moveTo>
                    <a:pt x="0" y="0"/>
                  </a:moveTo>
                  <a:lnTo>
                    <a:pt x="13733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783674" y="3284021"/>
            <a:ext cx="1451610" cy="5524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CONDITIONS</a:t>
            </a:r>
            <a:r>
              <a:rPr sz="14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[17]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materials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[20]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410" y="1410738"/>
            <a:ext cx="1200150" cy="33413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344170">
              <a:lnSpc>
                <a:spcPct val="101600"/>
              </a:lnSpc>
              <a:spcBef>
                <a:spcPts val="70"/>
              </a:spcBef>
            </a:pPr>
            <a:r>
              <a:rPr sz="1600" spc="95" dirty="0">
                <a:solidFill>
                  <a:srgbClr val="EE5612"/>
                </a:solidFill>
                <a:latin typeface="Times New Roman"/>
                <a:cs typeface="Times New Roman"/>
              </a:rPr>
              <a:t>R</a:t>
            </a:r>
            <a:r>
              <a:rPr sz="1600" spc="100" dirty="0">
                <a:solidFill>
                  <a:srgbClr val="EE5612"/>
                </a:solidFill>
                <a:latin typeface="Times New Roman"/>
                <a:cs typeface="Times New Roman"/>
              </a:rPr>
              <a:t>esearc</a:t>
            </a:r>
            <a:r>
              <a:rPr sz="1600" dirty="0">
                <a:solidFill>
                  <a:srgbClr val="EE5612"/>
                </a:solidFill>
                <a:latin typeface="Times New Roman"/>
                <a:cs typeface="Times New Roman"/>
              </a:rPr>
              <a:t>h  </a:t>
            </a:r>
            <a:r>
              <a:rPr sz="1600" spc="100" dirty="0">
                <a:solidFill>
                  <a:srgbClr val="EE5612"/>
                </a:solidFill>
                <a:latin typeface="Times New Roman"/>
                <a:cs typeface="Times New Roman"/>
              </a:rPr>
              <a:t>abstract </a:t>
            </a:r>
            <a:r>
              <a:rPr sz="1600" spc="10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75" dirty="0">
                <a:solidFill>
                  <a:srgbClr val="EE5612"/>
                </a:solidFill>
                <a:latin typeface="Times New Roman"/>
                <a:cs typeface="Times New Roman"/>
              </a:rPr>
              <a:t>with</a:t>
            </a:r>
            <a:endParaRPr sz="1600">
              <a:latin typeface="Times New Roman"/>
              <a:cs typeface="Times New Roman"/>
            </a:endParaRPr>
          </a:p>
          <a:p>
            <a:pPr marL="12700" marR="307975" algn="just">
              <a:lnSpc>
                <a:spcPts val="1900"/>
              </a:lnSpc>
              <a:spcBef>
                <a:spcPts val="60"/>
              </a:spcBef>
            </a:pPr>
            <a:r>
              <a:rPr sz="1600" spc="100" dirty="0">
                <a:solidFill>
                  <a:srgbClr val="EE5612"/>
                </a:solidFill>
                <a:latin typeface="Times New Roman"/>
                <a:cs typeface="Times New Roman"/>
              </a:rPr>
              <a:t>discours</a:t>
            </a:r>
            <a:r>
              <a:rPr sz="1600" dirty="0">
                <a:solidFill>
                  <a:srgbClr val="EE5612"/>
                </a:solidFill>
                <a:latin typeface="Times New Roman"/>
                <a:cs typeface="Times New Roman"/>
              </a:rPr>
              <a:t>e  </a:t>
            </a:r>
            <a:r>
              <a:rPr sz="1600" spc="85" dirty="0">
                <a:solidFill>
                  <a:srgbClr val="EE5612"/>
                </a:solidFill>
                <a:latin typeface="Times New Roman"/>
                <a:cs typeface="Times New Roman"/>
              </a:rPr>
              <a:t>elements </a:t>
            </a:r>
            <a:r>
              <a:rPr sz="1600" spc="-39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85" dirty="0">
                <a:solidFill>
                  <a:srgbClr val="EE5612"/>
                </a:solidFill>
                <a:latin typeface="Times New Roman"/>
                <a:cs typeface="Times New Roman"/>
              </a:rPr>
              <a:t>marked</a:t>
            </a:r>
            <a:endParaRPr sz="1600">
              <a:latin typeface="Times New Roman"/>
              <a:cs typeface="Times New Roman"/>
            </a:endParaRPr>
          </a:p>
          <a:p>
            <a:pPr marL="12700" marR="399415" algn="just">
              <a:lnSpc>
                <a:spcPct val="104200"/>
              </a:lnSpc>
              <a:spcBef>
                <a:spcPts val="925"/>
              </a:spcBef>
            </a:pPr>
            <a:r>
              <a:rPr sz="1600" spc="95" dirty="0">
                <a:solidFill>
                  <a:srgbClr val="EE5612"/>
                </a:solidFill>
                <a:latin typeface="Times New Roman"/>
                <a:cs typeface="Times New Roman"/>
              </a:rPr>
              <a:t>S</a:t>
            </a:r>
            <a:r>
              <a:rPr sz="1600" spc="100" dirty="0">
                <a:solidFill>
                  <a:srgbClr val="EE5612"/>
                </a:solidFill>
                <a:latin typeface="Times New Roman"/>
                <a:cs typeface="Times New Roman"/>
              </a:rPr>
              <a:t>ec</a:t>
            </a:r>
            <a:r>
              <a:rPr sz="1600" spc="105" dirty="0">
                <a:solidFill>
                  <a:srgbClr val="EE5612"/>
                </a:solidFill>
                <a:latin typeface="Times New Roman"/>
                <a:cs typeface="Times New Roman"/>
              </a:rPr>
              <a:t>ti</a:t>
            </a:r>
            <a:r>
              <a:rPr sz="1600" spc="95" dirty="0">
                <a:solidFill>
                  <a:srgbClr val="EE5612"/>
                </a:solidFill>
                <a:latin typeface="Times New Roman"/>
                <a:cs typeface="Times New Roman"/>
              </a:rPr>
              <a:t>on</a:t>
            </a:r>
            <a:r>
              <a:rPr sz="1600" dirty="0">
                <a:solidFill>
                  <a:srgbClr val="EE5612"/>
                </a:solidFill>
                <a:latin typeface="Times New Roman"/>
                <a:cs typeface="Times New Roman"/>
              </a:rPr>
              <a:t>s  </a:t>
            </a:r>
            <a:r>
              <a:rPr sz="1600" spc="100" dirty="0">
                <a:solidFill>
                  <a:srgbClr val="EE5612"/>
                </a:solidFill>
                <a:latin typeface="Times New Roman"/>
                <a:cs typeface="Times New Roman"/>
              </a:rPr>
              <a:t>convey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  <a:spcBef>
                <a:spcPts val="60"/>
              </a:spcBef>
            </a:pPr>
            <a:r>
              <a:rPr sz="1600" spc="90" dirty="0">
                <a:solidFill>
                  <a:srgbClr val="EE5612"/>
                </a:solidFill>
                <a:latin typeface="Times New Roman"/>
                <a:cs typeface="Times New Roman"/>
              </a:rPr>
              <a:t>information </a:t>
            </a:r>
            <a:r>
              <a:rPr sz="1600" spc="9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50" dirty="0">
                <a:solidFill>
                  <a:srgbClr val="EE5612"/>
                </a:solidFill>
                <a:latin typeface="Times New Roman"/>
                <a:cs typeface="Times New Roman"/>
              </a:rPr>
              <a:t>to</a:t>
            </a:r>
            <a:r>
              <a:rPr sz="1600" spc="16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85" dirty="0">
                <a:solidFill>
                  <a:srgbClr val="EE5612"/>
                </a:solidFill>
                <a:latin typeface="Times New Roman"/>
                <a:cs typeface="Times New Roman"/>
              </a:rPr>
              <a:t>readers</a:t>
            </a:r>
            <a:r>
              <a:rPr sz="1600" spc="16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105" dirty="0">
                <a:solidFill>
                  <a:srgbClr val="EE5612"/>
                </a:solidFill>
                <a:latin typeface="Times New Roman"/>
                <a:cs typeface="Times New Roman"/>
              </a:rPr>
              <a:t>in </a:t>
            </a:r>
            <a:r>
              <a:rPr sz="1600" spc="-38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EE5612"/>
                </a:solidFill>
                <a:latin typeface="Times New Roman"/>
                <a:cs typeface="Times New Roman"/>
              </a:rPr>
              <a:t>terms</a:t>
            </a:r>
            <a:r>
              <a:rPr sz="1600" spc="18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50" dirty="0">
                <a:solidFill>
                  <a:srgbClr val="EE5612"/>
                </a:solidFill>
                <a:latin typeface="Times New Roman"/>
                <a:cs typeface="Times New Roman"/>
              </a:rPr>
              <a:t>of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ts val="1839"/>
              </a:lnSpc>
            </a:pPr>
            <a:r>
              <a:rPr sz="1600" spc="80" dirty="0">
                <a:solidFill>
                  <a:srgbClr val="EE5612"/>
                </a:solidFill>
                <a:latin typeface="Times New Roman"/>
                <a:cs typeface="Times New Roman"/>
              </a:rPr>
              <a:t>their</a:t>
            </a:r>
            <a:r>
              <a:rPr sz="1600" spc="18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1600" spc="60" dirty="0">
                <a:solidFill>
                  <a:srgbClr val="EE5612"/>
                </a:solidFill>
                <a:latin typeface="Times New Roman"/>
                <a:cs typeface="Times New Roman"/>
              </a:rPr>
              <a:t>own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600" spc="85" dirty="0">
                <a:solidFill>
                  <a:srgbClr val="EE5612"/>
                </a:solidFill>
                <a:latin typeface="Times New Roman"/>
                <a:cs typeface="Times New Roman"/>
              </a:rPr>
              <a:t>research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750" y="1162050"/>
            <a:ext cx="6223000" cy="10160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2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tudy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conducted to explore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614045" algn="ctr">
              <a:lnSpc>
                <a:spcPct val="100000"/>
              </a:lnSpc>
            </a:pP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</a:t>
            </a:r>
            <a:r>
              <a:rPr sz="12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TOPIC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87630">
              <a:lnSpc>
                <a:spcPct val="100000"/>
              </a:lnSpc>
            </a:pP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 compare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them to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those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2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women.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1750" y="69850"/>
            <a:ext cx="6223000" cy="10160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7630" marR="2268855">
              <a:lnSpc>
                <a:spcPct val="99000"/>
              </a:lnSpc>
              <a:spcBef>
                <a:spcPts val="330"/>
              </a:spcBef>
            </a:pP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Empirical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studies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 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ethics have tended to focus </a:t>
            </a:r>
            <a:r>
              <a:rPr sz="1200" spc="-2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male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workers while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neglecting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women.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addition,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values in both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 the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United States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appear to be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changing.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information is needed on the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values of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female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workers.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81236" y="1560846"/>
            <a:ext cx="695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PURPOSE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7950" y="1543050"/>
            <a:ext cx="2628900" cy="2794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ethics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Japanese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women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7950" y="2305050"/>
            <a:ext cx="4114800" cy="7366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5085" marR="561975">
              <a:lnSpc>
                <a:spcPts val="1400"/>
              </a:lnSpc>
              <a:spcBef>
                <a:spcPts val="11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Subjects were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261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 347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employed </a:t>
            </a:r>
            <a:r>
              <a:rPr sz="1200" spc="-2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women</a:t>
            </a:r>
            <a:endParaRPr sz="1200">
              <a:latin typeface="Times New Roman"/>
              <a:cs typeface="Times New Roman"/>
            </a:endParaRPr>
          </a:p>
          <a:p>
            <a:pPr marL="2163445">
              <a:lnSpc>
                <a:spcPct val="100000"/>
              </a:lnSpc>
              <a:spcBef>
                <a:spcPts val="690"/>
              </a:spcBef>
            </a:pPr>
            <a:r>
              <a:rPr sz="1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LOCATION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8750" y="2711450"/>
            <a:ext cx="2019300" cy="2794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who were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tourists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Hawaii.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7950" y="3117850"/>
            <a:ext cx="2908300" cy="12065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5725" marR="339725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Subjects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completed the </a:t>
            </a:r>
            <a:r>
              <a:rPr sz="1200" spc="-25" dirty="0">
                <a:solidFill>
                  <a:srgbClr val="595959"/>
                </a:solidFill>
                <a:latin typeface="Times New Roman"/>
                <a:cs typeface="Times New Roman"/>
              </a:rPr>
              <a:t>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Ethics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questionnaire,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instrument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designed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200" spc="-2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reflect the traditional values of both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culture. The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questionnaire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was translated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into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subjects.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7950" y="4375150"/>
            <a:ext cx="1993900" cy="4572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85725" marR="280035">
              <a:lnSpc>
                <a:spcPts val="1400"/>
              </a:lnSpc>
              <a:spcBef>
                <a:spcPts val="380"/>
              </a:spcBef>
            </a:pPr>
            <a:r>
              <a:rPr sz="1200" spc="-20" dirty="0">
                <a:solidFill>
                  <a:srgbClr val="595959"/>
                </a:solidFill>
                <a:latin typeface="Times New Roman"/>
                <a:cs typeface="Times New Roman"/>
              </a:rPr>
              <a:t>T-tests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test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for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significance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differences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9050" y="2228850"/>
            <a:ext cx="6235700" cy="26543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R="1294765" algn="r">
              <a:lnSpc>
                <a:spcPct val="100000"/>
              </a:lnSpc>
              <a:spcBef>
                <a:spcPts val="1085"/>
              </a:spcBef>
            </a:pP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SUBJECT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3248025" marR="2058670">
              <a:lnSpc>
                <a:spcPts val="1400"/>
              </a:lnSpc>
            </a:pPr>
            <a:r>
              <a:rPr sz="1200" i="1" spc="-40" dirty="0">
                <a:solidFill>
                  <a:srgbClr val="595959"/>
                </a:solidFill>
                <a:latin typeface="Times New Roman"/>
                <a:cs typeface="Times New Roman"/>
              </a:rPr>
              <a:t>DATA </a:t>
            </a:r>
            <a:r>
              <a:rPr sz="12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CO</a:t>
            </a:r>
            <a:r>
              <a:rPr sz="1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LL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1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R="343535" algn="ctr">
              <a:lnSpc>
                <a:spcPct val="100000"/>
              </a:lnSpc>
            </a:pP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1200" i="1" spc="-4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200" i="1" spc="-9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200" i="1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200" i="1" spc="-3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SIS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81236" y="3456733"/>
            <a:ext cx="1156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ME</a:t>
            </a: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THODOLOG</a:t>
            </a:r>
            <a:r>
              <a:rPr sz="1200" i="1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9050" y="4933950"/>
            <a:ext cx="6235700" cy="1511300"/>
          </a:xfrm>
          <a:prstGeom prst="rect">
            <a:avLst/>
          </a:prstGeom>
          <a:ln w="12700">
            <a:solidFill>
              <a:srgbClr val="595959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8900" marR="156845">
              <a:lnSpc>
                <a:spcPct val="99200"/>
              </a:lnSpc>
              <a:spcBef>
                <a:spcPts val="325"/>
              </a:spcBef>
            </a:pP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revealed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Japanese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2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women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differed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significantly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27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37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ethics.</a:t>
            </a:r>
            <a:r>
              <a:rPr sz="1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1200" spc="-2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comparison with American women, Japanese women were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more prone to value group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participation;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in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large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rather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than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small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companies;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to value loyalty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 employer and 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country; to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desire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more time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leisure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and recreational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activities;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 to believe that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suffering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adds meaning to life and that money acquired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easily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usually spend 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unwisely.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American women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were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prone</a:t>
            </a:r>
            <a:r>
              <a:rPr sz="1200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value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individualism,</a:t>
            </a:r>
            <a:r>
              <a:rPr sz="1200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independence,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self—expression</a:t>
            </a:r>
            <a:r>
              <a:rPr sz="1200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personal</a:t>
            </a:r>
            <a:r>
              <a:rPr sz="1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growth;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and to believe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that individual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freedom is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important than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group 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solidarity,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that</a:t>
            </a:r>
            <a:r>
              <a:rPr sz="1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hard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pays</a:t>
            </a:r>
            <a:r>
              <a:rPr sz="1200" spc="-10" dirty="0">
                <a:solidFill>
                  <a:srgbClr val="595959"/>
                </a:solidFill>
                <a:latin typeface="Times New Roman"/>
                <a:cs typeface="Times New Roman"/>
              </a:rPr>
              <a:t> off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 in </a:t>
            </a: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success 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. . 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81236" y="5922622"/>
            <a:ext cx="640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RESULTS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81236" y="513750"/>
            <a:ext cx="1050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BACKGROUND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3258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Rhetorical</a:t>
            </a:r>
            <a:r>
              <a:rPr sz="4200" spc="14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Structure</a:t>
            </a:r>
            <a:r>
              <a:rPr sz="4200" spc="80" dirty="0">
                <a:solidFill>
                  <a:srgbClr val="EE5612"/>
                </a:solidFill>
              </a:rPr>
              <a:t> 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986" y="1873411"/>
            <a:ext cx="7277100" cy="3467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5440">
              <a:lnSpc>
                <a:spcPct val="100400"/>
              </a:lnSpc>
              <a:spcBef>
                <a:spcPts val="9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belongs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level,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explain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coherence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explicit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relations 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hold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between pieces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59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similarities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illocutionary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acts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next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section)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12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Formulated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computational</a:t>
            </a:r>
            <a:r>
              <a:rPr sz="2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(Mann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Thompson)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guide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generation,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also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important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summarization</a:t>
            </a:r>
            <a:endParaRPr sz="2200">
              <a:latin typeface="Times New Roman"/>
              <a:cs typeface="Times New Roman"/>
            </a:endParaRPr>
          </a:p>
          <a:p>
            <a:pPr marL="12700" marR="223520">
              <a:lnSpc>
                <a:spcPts val="2600"/>
              </a:lnSpc>
              <a:spcBef>
                <a:spcPts val="130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examination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texts,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rhetorical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relations are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between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pieces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(often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adjacent)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1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texts are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referred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the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nucleus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satellite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relation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697543"/>
            <a:ext cx="42729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15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Markers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2978216" y="6556192"/>
            <a:ext cx="125095" cy="11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C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631" y="6556192"/>
            <a:ext cx="568960" cy="113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5"/>
              </a:lnSpc>
            </a:pP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HOOL</a:t>
            </a:r>
            <a:r>
              <a:rPr sz="800" spc="-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OF</a:t>
            </a:r>
            <a:r>
              <a:rPr sz="800" spc="-4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71930" y="6556192"/>
            <a:ext cx="263969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  <a:tabLst>
                <a:tab pos="2588260" algn="l"/>
              </a:tabLst>
            </a:pP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F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O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RM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ATIO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N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TUDIE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| 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Y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A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C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U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E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 UNIVE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R</a:t>
            </a:r>
            <a:r>
              <a:rPr sz="800" spc="5" dirty="0">
                <a:solidFill>
                  <a:srgbClr val="BFBFBF"/>
                </a:solidFill>
                <a:latin typeface="Times New Roman"/>
                <a:cs typeface="Times New Roman"/>
              </a:rPr>
              <a:t>S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IT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Y	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537" y="1397213"/>
            <a:ext cx="6612890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 rhetorical relations can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indicated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particular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 or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(from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Biran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Rambow,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2012)</a:t>
            </a:r>
            <a:endParaRPr sz="20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1899"/>
              </a:lnSpc>
              <a:spcBef>
                <a:spcPts val="35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But many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 are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ambiguous,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can 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well.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506" y="6396659"/>
            <a:ext cx="6932295" cy="304800"/>
          </a:xfrm>
          <a:custGeom>
            <a:avLst/>
            <a:gdLst/>
            <a:ahLst/>
            <a:cxnLst/>
            <a:rect l="l" t="t" r="r" b="b"/>
            <a:pathLst>
              <a:path w="6932295" h="304800">
                <a:moveTo>
                  <a:pt x="6931749" y="0"/>
                </a:moveTo>
                <a:lnTo>
                  <a:pt x="3032645" y="0"/>
                </a:lnTo>
                <a:lnTo>
                  <a:pt x="2437473" y="0"/>
                </a:lnTo>
                <a:lnTo>
                  <a:pt x="0" y="0"/>
                </a:lnTo>
                <a:lnTo>
                  <a:pt x="0" y="304800"/>
                </a:lnTo>
                <a:lnTo>
                  <a:pt x="2437473" y="304800"/>
                </a:lnTo>
                <a:lnTo>
                  <a:pt x="3032645" y="304800"/>
                </a:lnTo>
                <a:lnTo>
                  <a:pt x="6931749" y="304800"/>
                </a:lnTo>
                <a:lnTo>
                  <a:pt x="69317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67158" y="2676235"/>
          <a:ext cx="6951345" cy="403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9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Relation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Nb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2553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Sample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Indicators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analogy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just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comes from the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antithesis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although,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even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while,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on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the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other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hand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cause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 a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result,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which in turn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concession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despite, regardless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even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consequence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largely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because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of,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as a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result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contrast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but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the,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 other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hand,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but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it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evidence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attests,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this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year,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according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including,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for instance,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among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explanation–argumentative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because,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in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addition, to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comment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the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purpose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trying to,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in order to,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see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reason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because,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it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is,</a:t>
                      </a:r>
                      <a:r>
                        <a:rPr sz="14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 find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way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result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resulting,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because 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of,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400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result </a:t>
                      </a:r>
                      <a:r>
                        <a:rPr sz="14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5538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5" dirty="0">
                <a:solidFill>
                  <a:srgbClr val="EE5612"/>
                </a:solidFill>
              </a:rPr>
              <a:t>Example</a:t>
            </a:r>
            <a:r>
              <a:rPr sz="3600" spc="195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of</a:t>
            </a:r>
            <a:r>
              <a:rPr sz="3600" spc="195" dirty="0">
                <a:solidFill>
                  <a:srgbClr val="EE5612"/>
                </a:solidFill>
              </a:rPr>
              <a:t> </a:t>
            </a:r>
            <a:r>
              <a:rPr sz="3600" dirty="0">
                <a:solidFill>
                  <a:srgbClr val="EE5612"/>
                </a:solidFill>
              </a:rPr>
              <a:t>a</a:t>
            </a:r>
            <a:r>
              <a:rPr sz="3600" spc="195" dirty="0">
                <a:solidFill>
                  <a:srgbClr val="EE5612"/>
                </a:solidFill>
              </a:rPr>
              <a:t> </a:t>
            </a:r>
            <a:r>
              <a:rPr sz="3600" spc="85" dirty="0">
                <a:solidFill>
                  <a:srgbClr val="EE5612"/>
                </a:solidFill>
              </a:rPr>
              <a:t>Rhetorical</a:t>
            </a:r>
            <a:r>
              <a:rPr sz="3600" spc="20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Relation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92555" y="2214118"/>
            <a:ext cx="6764655" cy="25946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relation “Evidence”:</a:t>
            </a:r>
            <a:endParaRPr sz="2200">
              <a:latin typeface="Times New Roman"/>
              <a:cs typeface="Times New Roman"/>
            </a:endParaRPr>
          </a:p>
          <a:p>
            <a:pPr marL="392430" indent="-342900">
              <a:lnSpc>
                <a:spcPct val="100000"/>
              </a:lnSpc>
              <a:spcBef>
                <a:spcPts val="660"/>
              </a:spcBef>
              <a:buClr>
                <a:srgbClr val="002060"/>
              </a:buClr>
              <a:buAutoNum type="arabicPeriod"/>
              <a:tabLst>
                <a:tab pos="391795" algn="l"/>
                <a:tab pos="392430" algn="l"/>
              </a:tabLst>
            </a:pP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program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as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published…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really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works.</a:t>
            </a:r>
            <a:endParaRPr sz="2000">
              <a:latin typeface="Times New Roman"/>
              <a:cs typeface="Times New Roman"/>
            </a:endParaRPr>
          </a:p>
          <a:p>
            <a:pPr marL="392430" marR="875665" indent="-342900">
              <a:lnSpc>
                <a:spcPct val="100000"/>
              </a:lnSpc>
              <a:spcBef>
                <a:spcPts val="600"/>
              </a:spcBef>
              <a:buClr>
                <a:srgbClr val="002060"/>
              </a:buClr>
              <a:buAutoNum type="arabicPeriod"/>
              <a:tabLst>
                <a:tab pos="391795" algn="l"/>
                <a:tab pos="392430" algn="l"/>
              </a:tabLst>
            </a:pP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 only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few minutes,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I 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entered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all the 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figures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and got </a:t>
            </a:r>
            <a:r>
              <a:rPr sz="2000" i="1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result…</a:t>
            </a:r>
            <a:endParaRPr sz="2000">
              <a:latin typeface="Times New Roman"/>
              <a:cs typeface="Times New Roman"/>
            </a:endParaRPr>
          </a:p>
          <a:p>
            <a:pPr marL="186690" marR="417195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 (2) is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evidence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 sentence (1),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it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provided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increase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reader’s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belief in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claim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(1).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Note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particular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5516" y="6532429"/>
            <a:ext cx="30022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SCHOOL OF</a:t>
            </a:r>
            <a:r>
              <a:rPr sz="800" spc="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INFORMATION STUDIES</a:t>
            </a:r>
            <a:r>
              <a:rPr sz="800" spc="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|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115" y="6534204"/>
            <a:ext cx="762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1703" y="5346217"/>
            <a:ext cx="43751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Dialogue</a:t>
            </a:r>
            <a:r>
              <a:rPr sz="4200" spc="26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Theories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76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Levels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50" dirty="0">
                <a:solidFill>
                  <a:srgbClr val="EE5612"/>
                </a:solidFill>
              </a:rPr>
              <a:t>of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Language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1123949" y="2413000"/>
            <a:ext cx="6578600" cy="3530600"/>
            <a:chOff x="1123949" y="2413000"/>
            <a:chExt cx="6578600" cy="3530600"/>
          </a:xfrm>
        </p:grpSpPr>
        <p:sp>
          <p:nvSpPr>
            <p:cNvPr id="4" name="object 4"/>
            <p:cNvSpPr/>
            <p:nvPr/>
          </p:nvSpPr>
          <p:spPr>
            <a:xfrm>
              <a:off x="1187450" y="2419350"/>
              <a:ext cx="6515100" cy="0"/>
            </a:xfrm>
            <a:custGeom>
              <a:avLst/>
              <a:gdLst/>
              <a:ahLst/>
              <a:cxnLst/>
              <a:rect l="l" t="t" r="r" b="b"/>
              <a:pathLst>
                <a:path w="6515100">
                  <a:moveTo>
                    <a:pt x="0" y="0"/>
                  </a:moveTo>
                  <a:lnTo>
                    <a:pt x="65151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89849" y="2419350"/>
              <a:ext cx="0" cy="3517900"/>
            </a:xfrm>
            <a:custGeom>
              <a:avLst/>
              <a:gdLst/>
              <a:ahLst/>
              <a:cxnLst/>
              <a:rect l="l" t="t" r="r" b="b"/>
              <a:pathLst>
                <a:path h="3517900">
                  <a:moveTo>
                    <a:pt x="0" y="0"/>
                  </a:moveTo>
                  <a:lnTo>
                    <a:pt x="0" y="35179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3949" y="5937250"/>
              <a:ext cx="6578600" cy="0"/>
            </a:xfrm>
            <a:custGeom>
              <a:avLst/>
              <a:gdLst/>
              <a:ahLst/>
              <a:cxnLst/>
              <a:rect l="l" t="t" r="r" b="b"/>
              <a:pathLst>
                <a:path w="6578600">
                  <a:moveTo>
                    <a:pt x="65786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4750" y="2749550"/>
              <a:ext cx="5651500" cy="0"/>
            </a:xfrm>
            <a:custGeom>
              <a:avLst/>
              <a:gdLst/>
              <a:ahLst/>
              <a:cxnLst/>
              <a:rect l="l" t="t" r="r" b="b"/>
              <a:pathLst>
                <a:path w="5651500">
                  <a:moveTo>
                    <a:pt x="0" y="0"/>
                  </a:moveTo>
                  <a:lnTo>
                    <a:pt x="56515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6249" y="2749550"/>
              <a:ext cx="0" cy="2870200"/>
            </a:xfrm>
            <a:custGeom>
              <a:avLst/>
              <a:gdLst/>
              <a:ahLst/>
              <a:cxnLst/>
              <a:rect l="l" t="t" r="r" b="b"/>
              <a:pathLst>
                <a:path h="2870200">
                  <a:moveTo>
                    <a:pt x="0" y="0"/>
                  </a:moveTo>
                  <a:lnTo>
                    <a:pt x="0" y="28702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6649" y="5619750"/>
              <a:ext cx="5702300" cy="0"/>
            </a:xfrm>
            <a:custGeom>
              <a:avLst/>
              <a:gdLst/>
              <a:ahLst/>
              <a:cxnLst/>
              <a:rect l="l" t="t" r="r" b="b"/>
              <a:pathLst>
                <a:path w="5702300">
                  <a:moveTo>
                    <a:pt x="57023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7450" y="3067050"/>
              <a:ext cx="4787900" cy="0"/>
            </a:xfrm>
            <a:custGeom>
              <a:avLst/>
              <a:gdLst/>
              <a:ahLst/>
              <a:cxnLst/>
              <a:rect l="l" t="t" r="r" b="b"/>
              <a:pathLst>
                <a:path w="4787900">
                  <a:moveTo>
                    <a:pt x="0" y="0"/>
                  </a:moveTo>
                  <a:lnTo>
                    <a:pt x="47879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75349" y="3054350"/>
              <a:ext cx="0" cy="2235200"/>
            </a:xfrm>
            <a:custGeom>
              <a:avLst/>
              <a:gdLst/>
              <a:ahLst/>
              <a:cxnLst/>
              <a:rect l="l" t="t" r="r" b="b"/>
              <a:pathLst>
                <a:path h="2235200">
                  <a:moveTo>
                    <a:pt x="0" y="0"/>
                  </a:moveTo>
                  <a:lnTo>
                    <a:pt x="1" y="22352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6649" y="5289550"/>
              <a:ext cx="4838700" cy="0"/>
            </a:xfrm>
            <a:custGeom>
              <a:avLst/>
              <a:gdLst/>
              <a:ahLst/>
              <a:cxnLst/>
              <a:rect l="l" t="t" r="r" b="b"/>
              <a:pathLst>
                <a:path w="4838700">
                  <a:moveTo>
                    <a:pt x="48387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4750" y="3384550"/>
              <a:ext cx="3937000" cy="0"/>
            </a:xfrm>
            <a:custGeom>
              <a:avLst/>
              <a:gdLst/>
              <a:ahLst/>
              <a:cxnLst/>
              <a:rect l="l" t="t" r="r" b="b"/>
              <a:pathLst>
                <a:path w="3937000">
                  <a:moveTo>
                    <a:pt x="0" y="0"/>
                  </a:moveTo>
                  <a:lnTo>
                    <a:pt x="39370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11749" y="3384550"/>
              <a:ext cx="0" cy="1587500"/>
            </a:xfrm>
            <a:custGeom>
              <a:avLst/>
              <a:gdLst/>
              <a:ahLst/>
              <a:cxnLst/>
              <a:rect l="l" t="t" r="r" b="b"/>
              <a:pathLst>
                <a:path h="1587500">
                  <a:moveTo>
                    <a:pt x="0" y="0"/>
                  </a:moveTo>
                  <a:lnTo>
                    <a:pt x="1" y="15875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3949" y="4972050"/>
              <a:ext cx="3987800" cy="0"/>
            </a:xfrm>
            <a:custGeom>
              <a:avLst/>
              <a:gdLst/>
              <a:ahLst/>
              <a:cxnLst/>
              <a:rect l="l" t="t" r="r" b="b"/>
              <a:pathLst>
                <a:path w="3987800">
                  <a:moveTo>
                    <a:pt x="39878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7450" y="3714750"/>
              <a:ext cx="3073400" cy="0"/>
            </a:xfrm>
            <a:custGeom>
              <a:avLst/>
              <a:gdLst/>
              <a:ahLst/>
              <a:cxnLst/>
              <a:rect l="l" t="t" r="r" b="b"/>
              <a:pathLst>
                <a:path w="3073400">
                  <a:moveTo>
                    <a:pt x="0" y="0"/>
                  </a:moveTo>
                  <a:lnTo>
                    <a:pt x="30734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48150" y="3702050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h="952500">
                  <a:moveTo>
                    <a:pt x="0" y="0"/>
                  </a:moveTo>
                  <a:lnTo>
                    <a:pt x="1" y="9525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3949" y="4641850"/>
              <a:ext cx="3136900" cy="0"/>
            </a:xfrm>
            <a:custGeom>
              <a:avLst/>
              <a:gdLst/>
              <a:ahLst/>
              <a:cxnLst/>
              <a:rect l="l" t="t" r="r" b="b"/>
              <a:pathLst>
                <a:path w="3136900">
                  <a:moveTo>
                    <a:pt x="31369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7450" y="4032250"/>
              <a:ext cx="2222500" cy="0"/>
            </a:xfrm>
            <a:custGeom>
              <a:avLst/>
              <a:gdLst/>
              <a:ahLst/>
              <a:cxnLst/>
              <a:rect l="l" t="t" r="r" b="b"/>
              <a:pathLst>
                <a:path w="2222500">
                  <a:moveTo>
                    <a:pt x="0" y="0"/>
                  </a:moveTo>
                  <a:lnTo>
                    <a:pt x="22225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09950" y="4032250"/>
              <a:ext cx="0" cy="292100"/>
            </a:xfrm>
            <a:custGeom>
              <a:avLst/>
              <a:gdLst/>
              <a:ahLst/>
              <a:cxnLst/>
              <a:rect l="l" t="t" r="r" b="b"/>
              <a:pathLst>
                <a:path h="292100">
                  <a:moveTo>
                    <a:pt x="0" y="0"/>
                  </a:moveTo>
                  <a:lnTo>
                    <a:pt x="1" y="2921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6649" y="4324350"/>
              <a:ext cx="2273300" cy="0"/>
            </a:xfrm>
            <a:custGeom>
              <a:avLst/>
              <a:gdLst/>
              <a:ahLst/>
              <a:cxnLst/>
              <a:rect l="l" t="t" r="r" b="b"/>
              <a:pathLst>
                <a:path w="2273300">
                  <a:moveTo>
                    <a:pt x="22733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23949" y="2019300"/>
            <a:ext cx="7156450" cy="4279900"/>
            <a:chOff x="1123949" y="2019300"/>
            <a:chExt cx="7156450" cy="4279900"/>
          </a:xfrm>
        </p:grpSpPr>
        <p:sp>
          <p:nvSpPr>
            <p:cNvPr id="23" name="object 23"/>
            <p:cNvSpPr/>
            <p:nvPr/>
          </p:nvSpPr>
          <p:spPr>
            <a:xfrm>
              <a:off x="8274049" y="2025650"/>
              <a:ext cx="7150100" cy="4267200"/>
            </a:xfrm>
            <a:custGeom>
              <a:avLst/>
              <a:gdLst/>
              <a:ahLst/>
              <a:cxnLst/>
              <a:rect l="l" t="t" r="r" b="b"/>
              <a:pathLst>
                <a:path w="7150100" h="4267200">
                  <a:moveTo>
                    <a:pt x="0" y="0"/>
                  </a:moveTo>
                  <a:lnTo>
                    <a:pt x="0" y="4267200"/>
                  </a:lnTo>
                </a:path>
                <a:path w="7150100" h="4267200">
                  <a:moveTo>
                    <a:pt x="0" y="0"/>
                  </a:moveTo>
                  <a:lnTo>
                    <a:pt x="71501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23949" y="6292850"/>
              <a:ext cx="7150100" cy="0"/>
            </a:xfrm>
            <a:custGeom>
              <a:avLst/>
              <a:gdLst/>
              <a:ahLst/>
              <a:cxnLst/>
              <a:rect l="l" t="t" r="r" b="b"/>
              <a:pathLst>
                <a:path w="7150100">
                  <a:moveTo>
                    <a:pt x="715010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607564" y="2072750"/>
            <a:ext cx="557149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CC0000"/>
                </a:solidFill>
                <a:latin typeface="Times New Roman"/>
                <a:cs typeface="Times New Roman"/>
              </a:rPr>
              <a:t>Pragmatic</a:t>
            </a:r>
            <a:endParaRPr sz="1600">
              <a:latin typeface="Times New Roman"/>
              <a:cs typeface="Times New Roman"/>
            </a:endParaRPr>
          </a:p>
          <a:p>
            <a:pPr marL="4154804">
              <a:lnSpc>
                <a:spcPct val="100000"/>
              </a:lnSpc>
              <a:spcBef>
                <a:spcPts val="1305"/>
              </a:spcBef>
            </a:pPr>
            <a:r>
              <a:rPr sz="1600" spc="-5" dirty="0">
                <a:solidFill>
                  <a:srgbClr val="CC0000"/>
                </a:solidFill>
                <a:latin typeface="Times New Roman"/>
                <a:cs typeface="Times New Roman"/>
              </a:rPr>
              <a:t>Discourse</a:t>
            </a:r>
            <a:endParaRPr sz="1600">
              <a:latin typeface="Times New Roman"/>
              <a:cs typeface="Times New Roman"/>
            </a:endParaRPr>
          </a:p>
          <a:p>
            <a:pPr marL="3351529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Semantic</a:t>
            </a:r>
            <a:endParaRPr sz="1600">
              <a:latin typeface="Times New Roman"/>
              <a:cs typeface="Times New Roman"/>
            </a:endParaRPr>
          </a:p>
          <a:p>
            <a:pPr marL="2520950">
              <a:lnSpc>
                <a:spcPct val="100000"/>
              </a:lnSpc>
              <a:spcBef>
                <a:spcPts val="405"/>
              </a:spcBef>
            </a:pP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Syntactic</a:t>
            </a:r>
            <a:endParaRPr sz="1600">
              <a:latin typeface="Times New Roman"/>
              <a:cs typeface="Times New Roman"/>
            </a:endParaRPr>
          </a:p>
          <a:p>
            <a:pPr marL="1763395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endParaRPr sz="1600">
              <a:latin typeface="Times New Roman"/>
              <a:cs typeface="Times New Roman"/>
            </a:endParaRPr>
          </a:p>
          <a:p>
            <a:pPr marL="12700" marR="4008120" indent="331470">
              <a:lnSpc>
                <a:spcPts val="2370"/>
              </a:lnSpc>
              <a:spcBef>
                <a:spcPts val="35"/>
              </a:spcBef>
            </a:pP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Morpho</a:t>
            </a:r>
            <a:r>
              <a:rPr sz="1600" spc="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og</a:t>
            </a:r>
            <a:r>
              <a:rPr sz="1600" spc="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cal  Phonetic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76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Levels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50" dirty="0">
                <a:solidFill>
                  <a:srgbClr val="EE5612"/>
                </a:solidFill>
              </a:rPr>
              <a:t>of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Language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882649" y="2324100"/>
            <a:ext cx="6718300" cy="3606800"/>
            <a:chOff x="882649" y="2324100"/>
            <a:chExt cx="6718300" cy="3606800"/>
          </a:xfrm>
        </p:grpSpPr>
        <p:sp>
          <p:nvSpPr>
            <p:cNvPr id="4" name="object 4"/>
            <p:cNvSpPr/>
            <p:nvPr/>
          </p:nvSpPr>
          <p:spPr>
            <a:xfrm>
              <a:off x="946149" y="2330450"/>
              <a:ext cx="6654800" cy="0"/>
            </a:xfrm>
            <a:custGeom>
              <a:avLst/>
              <a:gdLst/>
              <a:ahLst/>
              <a:cxnLst/>
              <a:rect l="l" t="t" r="r" b="b"/>
              <a:pathLst>
                <a:path w="6654800">
                  <a:moveTo>
                    <a:pt x="0" y="0"/>
                  </a:moveTo>
                  <a:lnTo>
                    <a:pt x="66548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88249" y="2330450"/>
              <a:ext cx="0" cy="3594100"/>
            </a:xfrm>
            <a:custGeom>
              <a:avLst/>
              <a:gdLst/>
              <a:ahLst/>
              <a:cxnLst/>
              <a:rect l="l" t="t" r="r" b="b"/>
              <a:pathLst>
                <a:path h="3594100">
                  <a:moveTo>
                    <a:pt x="0" y="0"/>
                  </a:moveTo>
                  <a:lnTo>
                    <a:pt x="0" y="35941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5349" y="5924550"/>
              <a:ext cx="6705600" cy="0"/>
            </a:xfrm>
            <a:custGeom>
              <a:avLst/>
              <a:gdLst/>
              <a:ahLst/>
              <a:cxnLst/>
              <a:rect l="l" t="t" r="r" b="b"/>
              <a:pathLst>
                <a:path w="6705600">
                  <a:moveTo>
                    <a:pt x="67056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3449" y="2673350"/>
              <a:ext cx="5778500" cy="0"/>
            </a:xfrm>
            <a:custGeom>
              <a:avLst/>
              <a:gdLst/>
              <a:ahLst/>
              <a:cxnLst/>
              <a:rect l="l" t="t" r="r" b="b"/>
              <a:pathLst>
                <a:path w="5778500">
                  <a:moveTo>
                    <a:pt x="0" y="0"/>
                  </a:moveTo>
                  <a:lnTo>
                    <a:pt x="57785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1949" y="2660650"/>
              <a:ext cx="0" cy="2946400"/>
            </a:xfrm>
            <a:custGeom>
              <a:avLst/>
              <a:gdLst/>
              <a:ahLst/>
              <a:cxnLst/>
              <a:rect l="l" t="t" r="r" b="b"/>
              <a:pathLst>
                <a:path h="2946400">
                  <a:moveTo>
                    <a:pt x="0" y="0"/>
                  </a:moveTo>
                  <a:lnTo>
                    <a:pt x="0" y="29464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8049" y="5607050"/>
              <a:ext cx="5816600" cy="0"/>
            </a:xfrm>
            <a:custGeom>
              <a:avLst/>
              <a:gdLst/>
              <a:ahLst/>
              <a:cxnLst/>
              <a:rect l="l" t="t" r="r" b="b"/>
              <a:pathLst>
                <a:path w="5816600">
                  <a:moveTo>
                    <a:pt x="58166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6149" y="2990850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5649" y="2990850"/>
              <a:ext cx="0" cy="2273300"/>
            </a:xfrm>
            <a:custGeom>
              <a:avLst/>
              <a:gdLst/>
              <a:ahLst/>
              <a:cxnLst/>
              <a:rect l="l" t="t" r="r" b="b"/>
              <a:pathLst>
                <a:path h="2273300">
                  <a:moveTo>
                    <a:pt x="0" y="0"/>
                  </a:moveTo>
                  <a:lnTo>
                    <a:pt x="1" y="22733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8049" y="5264150"/>
              <a:ext cx="4927600" cy="0"/>
            </a:xfrm>
            <a:custGeom>
              <a:avLst/>
              <a:gdLst/>
              <a:ahLst/>
              <a:cxnLst/>
              <a:rect l="l" t="t" r="r" b="b"/>
              <a:pathLst>
                <a:path w="4927600">
                  <a:moveTo>
                    <a:pt x="49276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3449" y="3321050"/>
              <a:ext cx="4025900" cy="0"/>
            </a:xfrm>
            <a:custGeom>
              <a:avLst/>
              <a:gdLst/>
              <a:ahLst/>
              <a:cxnLst/>
              <a:rect l="l" t="t" r="r" b="b"/>
              <a:pathLst>
                <a:path w="4025900">
                  <a:moveTo>
                    <a:pt x="0" y="0"/>
                  </a:moveTo>
                  <a:lnTo>
                    <a:pt x="40259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46649" y="3321050"/>
              <a:ext cx="0" cy="1612900"/>
            </a:xfrm>
            <a:custGeom>
              <a:avLst/>
              <a:gdLst/>
              <a:ahLst/>
              <a:cxnLst/>
              <a:rect l="l" t="t" r="r" b="b"/>
              <a:pathLst>
                <a:path h="1612900">
                  <a:moveTo>
                    <a:pt x="0" y="0"/>
                  </a:moveTo>
                  <a:lnTo>
                    <a:pt x="1" y="16129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2649" y="4933950"/>
              <a:ext cx="4076700" cy="0"/>
            </a:xfrm>
            <a:custGeom>
              <a:avLst/>
              <a:gdLst/>
              <a:ahLst/>
              <a:cxnLst/>
              <a:rect l="l" t="t" r="r" b="b"/>
              <a:pathLst>
                <a:path w="4076700">
                  <a:moveTo>
                    <a:pt x="40767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6149" y="3651250"/>
              <a:ext cx="3136900" cy="0"/>
            </a:xfrm>
            <a:custGeom>
              <a:avLst/>
              <a:gdLst/>
              <a:ahLst/>
              <a:cxnLst/>
              <a:rect l="l" t="t" r="r" b="b"/>
              <a:pathLst>
                <a:path w="3136900">
                  <a:moveTo>
                    <a:pt x="0" y="0"/>
                  </a:moveTo>
                  <a:lnTo>
                    <a:pt x="31369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70349" y="3638550"/>
              <a:ext cx="0" cy="977900"/>
            </a:xfrm>
            <a:custGeom>
              <a:avLst/>
              <a:gdLst/>
              <a:ahLst/>
              <a:cxnLst/>
              <a:rect l="l" t="t" r="r" b="b"/>
              <a:pathLst>
                <a:path h="977900">
                  <a:moveTo>
                    <a:pt x="0" y="0"/>
                  </a:moveTo>
                  <a:lnTo>
                    <a:pt x="1" y="9779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2649" y="4603750"/>
              <a:ext cx="3200400" cy="0"/>
            </a:xfrm>
            <a:custGeom>
              <a:avLst/>
              <a:gdLst/>
              <a:ahLst/>
              <a:cxnLst/>
              <a:rect l="l" t="t" r="r" b="b"/>
              <a:pathLst>
                <a:path w="3200400">
                  <a:moveTo>
                    <a:pt x="32004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3449" y="3981450"/>
              <a:ext cx="2260600" cy="0"/>
            </a:xfrm>
            <a:custGeom>
              <a:avLst/>
              <a:gdLst/>
              <a:ahLst/>
              <a:cxnLst/>
              <a:rect l="l" t="t" r="r" b="b"/>
              <a:pathLst>
                <a:path w="2260600">
                  <a:moveTo>
                    <a:pt x="0" y="0"/>
                  </a:moveTo>
                  <a:lnTo>
                    <a:pt x="22606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94048" y="398145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8049" y="4286250"/>
              <a:ext cx="2273300" cy="0"/>
            </a:xfrm>
            <a:custGeom>
              <a:avLst/>
              <a:gdLst/>
              <a:ahLst/>
              <a:cxnLst/>
              <a:rect l="l" t="t" r="r" b="b"/>
              <a:pathLst>
                <a:path w="2273300">
                  <a:moveTo>
                    <a:pt x="22733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82649" y="1917700"/>
            <a:ext cx="7315200" cy="4381500"/>
            <a:chOff x="882649" y="1917700"/>
            <a:chExt cx="7315200" cy="4381500"/>
          </a:xfrm>
        </p:grpSpPr>
        <p:sp>
          <p:nvSpPr>
            <p:cNvPr id="23" name="object 23"/>
            <p:cNvSpPr/>
            <p:nvPr/>
          </p:nvSpPr>
          <p:spPr>
            <a:xfrm>
              <a:off x="8185149" y="1924050"/>
              <a:ext cx="7302500" cy="4368800"/>
            </a:xfrm>
            <a:custGeom>
              <a:avLst/>
              <a:gdLst/>
              <a:ahLst/>
              <a:cxnLst/>
              <a:rect l="l" t="t" r="r" b="b"/>
              <a:pathLst>
                <a:path w="7302500" h="4368800">
                  <a:moveTo>
                    <a:pt x="0" y="0"/>
                  </a:moveTo>
                  <a:lnTo>
                    <a:pt x="0" y="4368800"/>
                  </a:lnTo>
                </a:path>
                <a:path w="7302500" h="4368800">
                  <a:moveTo>
                    <a:pt x="0" y="0"/>
                  </a:moveTo>
                  <a:lnTo>
                    <a:pt x="73025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2649" y="6292850"/>
              <a:ext cx="7315200" cy="0"/>
            </a:xfrm>
            <a:custGeom>
              <a:avLst/>
              <a:gdLst/>
              <a:ahLst/>
              <a:cxnLst/>
              <a:rect l="l" t="t" r="r" b="b"/>
              <a:pathLst>
                <a:path w="7315200">
                  <a:moveTo>
                    <a:pt x="731520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39985" y="1831711"/>
            <a:ext cx="5852160" cy="2437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0540" marR="5080" indent="590550">
              <a:lnSpc>
                <a:spcPct val="1485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rag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 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Discourse</a:t>
            </a:r>
            <a:endParaRPr sz="1800">
              <a:latin typeface="Times New Roman"/>
              <a:cs typeface="Times New Roman"/>
            </a:endParaRPr>
          </a:p>
          <a:p>
            <a:pPr marL="2656840" marR="1485900" indent="849630">
              <a:lnSpc>
                <a:spcPct val="109900"/>
              </a:lnSpc>
              <a:spcBef>
                <a:spcPts val="65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 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Syntactic</a:t>
            </a:r>
            <a:endParaRPr sz="1800">
              <a:latin typeface="Times New Roman"/>
              <a:cs typeface="Times New Roman"/>
            </a:endParaRPr>
          </a:p>
          <a:p>
            <a:pPr marL="1896745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</a:t>
            </a:r>
            <a:endParaRPr sz="1800">
              <a:latin typeface="Times New Roman"/>
              <a:cs typeface="Times New Roman"/>
            </a:endParaRPr>
          </a:p>
          <a:p>
            <a:pPr marL="386715">
              <a:lnSpc>
                <a:spcPct val="100000"/>
              </a:lnSpc>
              <a:spcBef>
                <a:spcPts val="195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Morphological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Phonetic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507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>
                <a:solidFill>
                  <a:srgbClr val="EE5612"/>
                </a:solidFill>
              </a:rPr>
              <a:t>Pr</a:t>
            </a:r>
            <a:r>
              <a:rPr sz="4200" spc="95" dirty="0">
                <a:solidFill>
                  <a:srgbClr val="EE5612"/>
                </a:solidFill>
              </a:rPr>
              <a:t>ag</a:t>
            </a:r>
            <a:r>
              <a:rPr sz="4200" spc="90" dirty="0">
                <a:solidFill>
                  <a:srgbClr val="EE5612"/>
                </a:solidFill>
              </a:rPr>
              <a:t>m</a:t>
            </a:r>
            <a:r>
              <a:rPr sz="4200" spc="95" dirty="0">
                <a:solidFill>
                  <a:srgbClr val="EE5612"/>
                </a:solidFill>
              </a:rPr>
              <a:t>a</a:t>
            </a:r>
            <a:r>
              <a:rPr sz="4200" spc="90" dirty="0">
                <a:solidFill>
                  <a:srgbClr val="EE5612"/>
                </a:solidFill>
              </a:rPr>
              <a:t>ti</a:t>
            </a:r>
            <a:r>
              <a:rPr sz="4200" spc="95" dirty="0">
                <a:solidFill>
                  <a:srgbClr val="EE5612"/>
                </a:solidFill>
              </a:rPr>
              <a:t>c</a:t>
            </a:r>
            <a:r>
              <a:rPr sz="4200" dirty="0">
                <a:solidFill>
                  <a:srgbClr val="EE5612"/>
                </a:solidFill>
              </a:rPr>
              <a:t>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64264" y="1959971"/>
            <a:ext cx="5393055" cy="3657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perspective: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how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 language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achieve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things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world</a:t>
            </a:r>
            <a:endParaRPr sz="2200">
              <a:latin typeface="Times New Roman"/>
              <a:cs typeface="Times New Roman"/>
            </a:endParaRPr>
          </a:p>
          <a:p>
            <a:pPr marL="12700" marR="611505">
              <a:lnSpc>
                <a:spcPts val="2600"/>
              </a:lnSpc>
              <a:spcBef>
                <a:spcPts val="1480"/>
              </a:spcBef>
            </a:pP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Generally,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aspects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require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context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understood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3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How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situational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context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grammaticalized</a:t>
            </a:r>
            <a:endParaRPr sz="2000">
              <a:latin typeface="Times New Roman"/>
              <a:cs typeface="Times New Roman"/>
            </a:endParaRPr>
          </a:p>
          <a:p>
            <a:pPr marL="186690" marR="546100" indent="-137160">
              <a:lnSpc>
                <a:spcPct val="100000"/>
              </a:lnSpc>
              <a:spcBef>
                <a:spcPts val="1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40" dirty="0">
                <a:solidFill>
                  <a:srgbClr val="595959"/>
                </a:solidFill>
                <a:latin typeface="Times New Roman"/>
                <a:cs typeface="Times New Roman"/>
              </a:rPr>
              <a:t>World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knowledge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(knowledge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bases) used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understanding</a:t>
            </a:r>
            <a:endParaRPr sz="2000">
              <a:latin typeface="Times New Roman"/>
              <a:cs typeface="Times New Roman"/>
            </a:endParaRPr>
          </a:p>
          <a:p>
            <a:pPr marL="369570" marR="66675" indent="-137160">
              <a:lnSpc>
                <a:spcPct val="100000"/>
              </a:lnSpc>
              <a:spcBef>
                <a:spcPts val="1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Useful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pragmatics for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understanding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any text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1600" y="2286000"/>
            <a:ext cx="1790700" cy="1790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5076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>
                <a:solidFill>
                  <a:srgbClr val="EE5612"/>
                </a:solidFill>
              </a:rPr>
              <a:t>Pr</a:t>
            </a:r>
            <a:r>
              <a:rPr sz="4200" spc="95" dirty="0">
                <a:solidFill>
                  <a:srgbClr val="EE5612"/>
                </a:solidFill>
              </a:rPr>
              <a:t>ag</a:t>
            </a:r>
            <a:r>
              <a:rPr sz="4200" spc="90" dirty="0">
                <a:solidFill>
                  <a:srgbClr val="EE5612"/>
                </a:solidFill>
              </a:rPr>
              <a:t>m</a:t>
            </a:r>
            <a:r>
              <a:rPr sz="4200" spc="95" dirty="0">
                <a:solidFill>
                  <a:srgbClr val="EE5612"/>
                </a:solidFill>
              </a:rPr>
              <a:t>a</a:t>
            </a:r>
            <a:r>
              <a:rPr sz="4200" spc="90" dirty="0">
                <a:solidFill>
                  <a:srgbClr val="EE5612"/>
                </a:solidFill>
              </a:rPr>
              <a:t>ti</a:t>
            </a:r>
            <a:r>
              <a:rPr sz="4200" spc="95" dirty="0">
                <a:solidFill>
                  <a:srgbClr val="EE5612"/>
                </a:solidFill>
              </a:rPr>
              <a:t>c</a:t>
            </a:r>
            <a:r>
              <a:rPr sz="4200" dirty="0">
                <a:solidFill>
                  <a:srgbClr val="EE5612"/>
                </a:solidFill>
              </a:rPr>
              <a:t>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712947" y="1972798"/>
            <a:ext cx="5499735" cy="3048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5730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One specific goal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 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explain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how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extra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read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utterances without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actually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being encoded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them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Relative</a:t>
            </a: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emphasis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 interest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oral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 written text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Then,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focus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rather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monologue</a:t>
            </a:r>
            <a:endParaRPr sz="20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prime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interest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natural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generation and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human–computer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interaction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researchers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100" y="2006600"/>
            <a:ext cx="1790700" cy="177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5116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0" dirty="0">
                <a:solidFill>
                  <a:srgbClr val="EE5612"/>
                </a:solidFill>
              </a:rPr>
              <a:t>Topics</a:t>
            </a:r>
            <a:r>
              <a:rPr sz="4200" spc="165" dirty="0">
                <a:solidFill>
                  <a:srgbClr val="EE5612"/>
                </a:solidFill>
              </a:rPr>
              <a:t> </a:t>
            </a:r>
            <a:r>
              <a:rPr sz="4200" spc="45" dirty="0">
                <a:solidFill>
                  <a:srgbClr val="EE5612"/>
                </a:solidFill>
              </a:rPr>
              <a:t>in</a:t>
            </a:r>
            <a:r>
              <a:rPr sz="4200" spc="17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Dialogues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214" y="1685377"/>
            <a:ext cx="6346190" cy="432498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Theory: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properties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</a:t>
            </a:r>
            <a:endParaRPr sz="22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Topics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order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chronologically,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also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from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general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specific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9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Gricean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maxims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Conversational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Analysis: computational tasks</a:t>
            </a:r>
            <a:endParaRPr sz="2200">
              <a:latin typeface="Times New Roman"/>
              <a:cs typeface="Times New Roman"/>
            </a:endParaRPr>
          </a:p>
          <a:p>
            <a:pPr marL="368935" marR="278765" indent="-137160">
              <a:lnSpc>
                <a:spcPts val="2100"/>
              </a:lnSpc>
              <a:spcBef>
                <a:spcPts val="98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transcripts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oral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online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written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conversations,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even chat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9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Recognition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acts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Plan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3186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Speech</a:t>
            </a:r>
            <a:r>
              <a:rPr sz="4200" spc="-7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Act</a:t>
            </a:r>
            <a:r>
              <a:rPr sz="4200" spc="70" dirty="0">
                <a:solidFill>
                  <a:srgbClr val="EE5612"/>
                </a:solidFill>
              </a:rPr>
              <a:t> </a:t>
            </a:r>
            <a:r>
              <a:rPr sz="4200" spc="95" dirty="0">
                <a:solidFill>
                  <a:srgbClr val="EE5612"/>
                </a:solidFill>
              </a:rPr>
              <a:t>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726" y="1921489"/>
            <a:ext cx="7061834" cy="29591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Communication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succeeds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only if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intention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speaker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recognized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listener.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Proposed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John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Austin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1962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How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Do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Things </a:t>
            </a:r>
            <a:r>
              <a:rPr sz="1800" i="1" spc="-30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1800">
              <a:latin typeface="Times New Roman"/>
              <a:cs typeface="Times New Roman"/>
            </a:endParaRPr>
          </a:p>
          <a:p>
            <a:pPr marL="186690" marR="427990" indent="-137160">
              <a:lnSpc>
                <a:spcPts val="2100"/>
              </a:lnSpc>
              <a:spcBef>
                <a:spcPts val="11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Systematized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John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Searle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1969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“Speech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Acts: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Essay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Philosophy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Language”</a:t>
            </a:r>
            <a:endParaRPr sz="1800">
              <a:latin typeface="Times New Roman"/>
              <a:cs typeface="Times New Roman"/>
            </a:endParaRPr>
          </a:p>
          <a:p>
            <a:pPr marL="12700" marR="115570">
              <a:lnSpc>
                <a:spcPts val="2600"/>
              </a:lnSpc>
              <a:spcBef>
                <a:spcPts val="1100"/>
              </a:spcBef>
            </a:pP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Propositional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content</a:t>
            </a:r>
            <a:r>
              <a:rPr sz="22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(the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literal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r>
              <a:rPr sz="22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text)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does </a:t>
            </a:r>
            <a:r>
              <a:rPr sz="2200" b="1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always</a:t>
            </a: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fully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communicate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speaker’s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intent.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7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I’m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going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pay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you back for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that.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83588"/>
            <a:ext cx="43186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Speech</a:t>
            </a:r>
            <a:r>
              <a:rPr sz="4200" spc="-7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Act</a:t>
            </a:r>
            <a:r>
              <a:rPr sz="4200" spc="70" dirty="0">
                <a:solidFill>
                  <a:srgbClr val="EE5612"/>
                </a:solidFill>
              </a:rPr>
              <a:t> </a:t>
            </a:r>
            <a:r>
              <a:rPr sz="4200" spc="95" dirty="0">
                <a:solidFill>
                  <a:srgbClr val="EE5612"/>
                </a:solidFill>
              </a:rPr>
              <a:t>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314" y="1780383"/>
            <a:ext cx="8028305" cy="45161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38862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Three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levels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affecting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social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reality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speaker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listener:</a:t>
            </a:r>
            <a:endParaRPr sz="2200">
              <a:latin typeface="Times New Roman"/>
              <a:cs typeface="Times New Roman"/>
            </a:endParaRPr>
          </a:p>
          <a:p>
            <a:pPr marL="392430" indent="-343535">
              <a:lnSpc>
                <a:spcPct val="100000"/>
              </a:lnSpc>
              <a:spcBef>
                <a:spcPts val="760"/>
              </a:spcBef>
              <a:buClr>
                <a:srgbClr val="002060"/>
              </a:buClr>
              <a:buAutoNum type="arabicPeriod"/>
              <a:tabLst>
                <a:tab pos="391795" algn="l"/>
                <a:tab pos="392430" algn="l"/>
              </a:tabLst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Locutionary: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proposition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 act</a:t>
            </a:r>
            <a:endParaRPr sz="20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  <a:spcBef>
                <a:spcPts val="7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literal meaning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(what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we’ve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been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NLP)</a:t>
            </a:r>
            <a:endParaRPr sz="1800">
              <a:latin typeface="Times New Roman"/>
              <a:cs typeface="Times New Roman"/>
            </a:endParaRPr>
          </a:p>
          <a:p>
            <a:pPr marL="392430" indent="-343535">
              <a:lnSpc>
                <a:spcPct val="100000"/>
              </a:lnSpc>
              <a:spcBef>
                <a:spcPts val="940"/>
              </a:spcBef>
              <a:buClr>
                <a:srgbClr val="002060"/>
              </a:buClr>
              <a:buAutoNum type="arabicPeriod" startAt="2"/>
              <a:tabLst>
                <a:tab pos="391795" algn="l"/>
                <a:tab pos="392430" algn="l"/>
              </a:tabLst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Illocutionary: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intention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speech</a:t>
            </a:r>
            <a:r>
              <a:rPr sz="20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act</a:t>
            </a:r>
            <a:endParaRPr sz="2000">
              <a:latin typeface="Times New Roman"/>
              <a:cs typeface="Times New Roman"/>
            </a:endParaRPr>
          </a:p>
          <a:p>
            <a:pPr marL="415925">
              <a:lnSpc>
                <a:spcPct val="100000"/>
              </a:lnSpc>
              <a:spcBef>
                <a:spcPts val="7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act of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asking,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answering,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promising,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etc.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uttering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sentence</a:t>
            </a:r>
            <a:endParaRPr sz="1800">
              <a:latin typeface="Times New Roman"/>
              <a:cs typeface="Times New Roman"/>
            </a:endParaRPr>
          </a:p>
          <a:p>
            <a:pPr marL="392430" indent="-343535">
              <a:lnSpc>
                <a:spcPct val="100000"/>
              </a:lnSpc>
              <a:spcBef>
                <a:spcPts val="840"/>
              </a:spcBef>
              <a:buClr>
                <a:srgbClr val="002060"/>
              </a:buClr>
              <a:buAutoNum type="arabicPeriod" startAt="3"/>
              <a:tabLst>
                <a:tab pos="391795" algn="l"/>
                <a:tab pos="392430" algn="l"/>
              </a:tabLst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Perlocutionary: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consequences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speech act</a:t>
            </a:r>
            <a:endParaRPr sz="2000">
              <a:latin typeface="Times New Roman"/>
              <a:cs typeface="Times New Roman"/>
            </a:endParaRPr>
          </a:p>
          <a:p>
            <a:pPr marL="552450" marR="168910" indent="-136525">
              <a:lnSpc>
                <a:spcPct val="101899"/>
              </a:lnSpc>
              <a:spcBef>
                <a:spcPts val="65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(often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intentional)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production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certain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effects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upon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feelings,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thoughts,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actions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addressee</a:t>
            </a:r>
            <a:endParaRPr sz="1800">
              <a:latin typeface="Times New Roman"/>
              <a:cs typeface="Times New Roman"/>
            </a:endParaRPr>
          </a:p>
          <a:p>
            <a:pPr marL="231775" marR="5080">
              <a:lnSpc>
                <a:spcPct val="98800"/>
              </a:lnSpc>
              <a:spcBef>
                <a:spcPts val="97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“Almost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act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really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performance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several acts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once, 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distinguished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by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different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aspects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speaker’s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intention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act 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saying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something,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what one does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saying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requesting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promising,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how one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 trying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affect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one’s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audience.”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—Bach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60984"/>
            <a:ext cx="57918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z="3600" spc="55" dirty="0">
                <a:solidFill>
                  <a:srgbClr val="EE5612"/>
                </a:solidFill>
              </a:rPr>
              <a:t>Taxonomy</a:t>
            </a:r>
            <a:r>
              <a:rPr sz="3600" spc="175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of</a:t>
            </a:r>
            <a:endParaRPr sz="3600"/>
          </a:p>
          <a:p>
            <a:pPr marL="12700">
              <a:lnSpc>
                <a:spcPts val="4310"/>
              </a:lnSpc>
            </a:pPr>
            <a:r>
              <a:rPr sz="3600" spc="90" dirty="0">
                <a:solidFill>
                  <a:srgbClr val="EE5612"/>
                </a:solidFill>
              </a:rPr>
              <a:t>Illocutionary</a:t>
            </a:r>
            <a:r>
              <a:rPr sz="3600" spc="-20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Acts’</a:t>
            </a:r>
            <a:r>
              <a:rPr sz="3600" spc="17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Intentions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6375" rIns="0" bIns="0" rtlCol="0">
            <a:spAutoFit/>
          </a:bodyPr>
          <a:lstStyle/>
          <a:p>
            <a:pPr marL="88265" marR="75565">
              <a:lnSpc>
                <a:spcPct val="102299"/>
              </a:lnSpc>
              <a:spcBef>
                <a:spcPts val="40"/>
              </a:spcBef>
            </a:pPr>
            <a:r>
              <a:rPr sz="2200" b="1" spc="-5" dirty="0">
                <a:latin typeface="Times New Roman"/>
                <a:cs typeface="Times New Roman"/>
              </a:rPr>
              <a:t>Assertives: </a:t>
            </a:r>
            <a:r>
              <a:rPr sz="2200" spc="-5" dirty="0"/>
              <a:t>commit</a:t>
            </a:r>
            <a:r>
              <a:rPr sz="2200" dirty="0"/>
              <a:t> the</a:t>
            </a:r>
            <a:r>
              <a:rPr sz="2200" spc="-5" dirty="0"/>
              <a:t> speaker</a:t>
            </a:r>
            <a:r>
              <a:rPr sz="2200" dirty="0"/>
              <a:t> to</a:t>
            </a:r>
            <a:r>
              <a:rPr sz="2200" spc="-5" dirty="0"/>
              <a:t> something</a:t>
            </a:r>
            <a:r>
              <a:rPr sz="2200" dirty="0"/>
              <a:t> </a:t>
            </a:r>
            <a:r>
              <a:rPr sz="2200" spc="-5" dirty="0"/>
              <a:t>being</a:t>
            </a:r>
            <a:r>
              <a:rPr sz="2200" dirty="0"/>
              <a:t> the</a:t>
            </a:r>
            <a:r>
              <a:rPr sz="2200" spc="-5" dirty="0"/>
              <a:t> case— </a:t>
            </a:r>
            <a:r>
              <a:rPr sz="2200" spc="-535" dirty="0"/>
              <a:t> </a:t>
            </a:r>
            <a:r>
              <a:rPr sz="2200" spc="-5" dirty="0"/>
              <a:t>suggest, </a:t>
            </a:r>
            <a:r>
              <a:rPr sz="2200" spc="-20" dirty="0"/>
              <a:t>swear,</a:t>
            </a:r>
            <a:r>
              <a:rPr sz="2200" dirty="0"/>
              <a:t> </a:t>
            </a:r>
            <a:r>
              <a:rPr sz="2200" spc="-5" dirty="0"/>
              <a:t>boast,</a:t>
            </a:r>
            <a:r>
              <a:rPr sz="2200" dirty="0"/>
              <a:t> </a:t>
            </a:r>
            <a:r>
              <a:rPr sz="2200" spc="-5" dirty="0"/>
              <a:t>conclude</a:t>
            </a:r>
            <a:endParaRPr sz="2200">
              <a:latin typeface="Times New Roman"/>
              <a:cs typeface="Times New Roman"/>
            </a:endParaRPr>
          </a:p>
          <a:p>
            <a:pPr marL="88265" marR="466725">
              <a:lnSpc>
                <a:spcPts val="2600"/>
              </a:lnSpc>
              <a:spcBef>
                <a:spcPts val="880"/>
              </a:spcBef>
            </a:pPr>
            <a:r>
              <a:rPr sz="2200" b="1" spc="-10" dirty="0">
                <a:latin typeface="Times New Roman"/>
                <a:cs typeface="Times New Roman"/>
              </a:rPr>
              <a:t>Directives: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spc="-5" dirty="0"/>
              <a:t>attempts</a:t>
            </a:r>
            <a:r>
              <a:rPr sz="2200" spc="-10" dirty="0"/>
              <a:t> </a:t>
            </a:r>
            <a:r>
              <a:rPr sz="2200" dirty="0"/>
              <a:t>by the</a:t>
            </a:r>
            <a:r>
              <a:rPr sz="2200" spc="-5" dirty="0"/>
              <a:t> speaker</a:t>
            </a:r>
            <a:r>
              <a:rPr sz="2200" spc="5" dirty="0"/>
              <a:t> </a:t>
            </a:r>
            <a:r>
              <a:rPr sz="2200" dirty="0"/>
              <a:t>to </a:t>
            </a:r>
            <a:r>
              <a:rPr sz="2200" spc="-5" dirty="0"/>
              <a:t>get</a:t>
            </a:r>
            <a:r>
              <a:rPr sz="2200" dirty="0"/>
              <a:t> the</a:t>
            </a:r>
            <a:r>
              <a:rPr sz="2200" spc="-5" dirty="0"/>
              <a:t> listener</a:t>
            </a:r>
            <a:r>
              <a:rPr sz="2200" spc="5" dirty="0"/>
              <a:t> </a:t>
            </a:r>
            <a:r>
              <a:rPr sz="2200" dirty="0"/>
              <a:t>to do </a:t>
            </a:r>
            <a:r>
              <a:rPr sz="2200" spc="-535" dirty="0"/>
              <a:t> </a:t>
            </a:r>
            <a:r>
              <a:rPr sz="2200" spc="-5" dirty="0"/>
              <a:t>something—ask,</a:t>
            </a:r>
            <a:r>
              <a:rPr sz="2200" dirty="0"/>
              <a:t> </a:t>
            </a:r>
            <a:r>
              <a:rPr sz="2200" spc="-15" dirty="0"/>
              <a:t>order,</a:t>
            </a:r>
            <a:r>
              <a:rPr sz="2200" dirty="0"/>
              <a:t> </a:t>
            </a:r>
            <a:r>
              <a:rPr sz="2200" spc="-5" dirty="0"/>
              <a:t>request,</a:t>
            </a:r>
            <a:r>
              <a:rPr sz="2200" dirty="0"/>
              <a:t> </a:t>
            </a:r>
            <a:r>
              <a:rPr sz="2200" spc="-5" dirty="0"/>
              <a:t>invite,</a:t>
            </a:r>
            <a:r>
              <a:rPr sz="2200" dirty="0"/>
              <a:t> </a:t>
            </a:r>
            <a:r>
              <a:rPr sz="2200" spc="-5" dirty="0"/>
              <a:t>advise</a:t>
            </a:r>
            <a:endParaRPr sz="2200">
              <a:latin typeface="Times New Roman"/>
              <a:cs typeface="Times New Roman"/>
            </a:endParaRPr>
          </a:p>
          <a:p>
            <a:pPr marL="88265" marR="436245">
              <a:lnSpc>
                <a:spcPts val="2600"/>
              </a:lnSpc>
              <a:spcBef>
                <a:spcPts val="900"/>
              </a:spcBef>
            </a:pPr>
            <a:r>
              <a:rPr sz="2200" b="1" spc="-5" dirty="0">
                <a:latin typeface="Times New Roman"/>
                <a:cs typeface="Times New Roman"/>
              </a:rPr>
              <a:t>Commissives: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spc="-5" dirty="0"/>
              <a:t>obligate oneself</a:t>
            </a:r>
            <a:r>
              <a:rPr sz="2200" dirty="0"/>
              <a:t> to</a:t>
            </a:r>
            <a:r>
              <a:rPr sz="2200" spc="5" dirty="0"/>
              <a:t> </a:t>
            </a:r>
            <a:r>
              <a:rPr sz="2200" dirty="0"/>
              <a:t>future</a:t>
            </a:r>
            <a:r>
              <a:rPr sz="2200" spc="-5" dirty="0"/>
              <a:t> course </a:t>
            </a:r>
            <a:r>
              <a:rPr sz="2200" dirty="0"/>
              <a:t>of </a:t>
            </a:r>
            <a:r>
              <a:rPr sz="2200" spc="-5" dirty="0"/>
              <a:t>action— </a:t>
            </a:r>
            <a:r>
              <a:rPr sz="2200" spc="-535" dirty="0"/>
              <a:t> </a:t>
            </a:r>
            <a:r>
              <a:rPr sz="2200" spc="-5" dirty="0"/>
              <a:t>promise, plan,</a:t>
            </a:r>
            <a:r>
              <a:rPr sz="2200" dirty="0"/>
              <a:t> </a:t>
            </a:r>
            <a:r>
              <a:rPr sz="2200" spc="-40" dirty="0"/>
              <a:t>vow,</a:t>
            </a:r>
            <a:r>
              <a:rPr sz="2200" dirty="0"/>
              <a:t> </a:t>
            </a:r>
            <a:r>
              <a:rPr sz="2200" spc="-5" dirty="0"/>
              <a:t>oppose</a:t>
            </a:r>
            <a:endParaRPr sz="2200">
              <a:latin typeface="Times New Roman"/>
              <a:cs typeface="Times New Roman"/>
            </a:endParaRPr>
          </a:p>
          <a:p>
            <a:pPr marL="88265" marR="5080">
              <a:lnSpc>
                <a:spcPts val="2600"/>
              </a:lnSpc>
              <a:spcBef>
                <a:spcPts val="900"/>
              </a:spcBef>
            </a:pPr>
            <a:r>
              <a:rPr sz="2200" b="1" spc="-10" dirty="0">
                <a:latin typeface="Times New Roman"/>
                <a:cs typeface="Times New Roman"/>
              </a:rPr>
              <a:t>Expressives: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spc="-5" dirty="0"/>
              <a:t>share </a:t>
            </a:r>
            <a:r>
              <a:rPr sz="2200" dirty="0"/>
              <a:t>the </a:t>
            </a:r>
            <a:r>
              <a:rPr sz="2200" spc="-5" dirty="0"/>
              <a:t>psychological</a:t>
            </a:r>
            <a:r>
              <a:rPr sz="2200" dirty="0"/>
              <a:t> </a:t>
            </a:r>
            <a:r>
              <a:rPr sz="2200" spc="-5" dirty="0"/>
              <a:t>state</a:t>
            </a:r>
            <a:r>
              <a:rPr sz="2200" dirty="0"/>
              <a:t> of the </a:t>
            </a:r>
            <a:r>
              <a:rPr sz="2200" spc="-5" dirty="0"/>
              <a:t>speaker</a:t>
            </a:r>
            <a:r>
              <a:rPr sz="2200" spc="5" dirty="0"/>
              <a:t> </a:t>
            </a:r>
            <a:r>
              <a:rPr sz="2200" spc="-5" dirty="0"/>
              <a:t>about </a:t>
            </a:r>
            <a:r>
              <a:rPr sz="2200" spc="-535" dirty="0"/>
              <a:t> </a:t>
            </a:r>
            <a:r>
              <a:rPr sz="2200" spc="-5" dirty="0"/>
              <a:t>something—apologize,</a:t>
            </a:r>
            <a:r>
              <a:rPr sz="2200" dirty="0"/>
              <a:t> </a:t>
            </a:r>
            <a:r>
              <a:rPr sz="2200" spc="-5" dirty="0"/>
              <a:t>deplore,</a:t>
            </a:r>
            <a:r>
              <a:rPr sz="2200" dirty="0"/>
              <a:t> </a:t>
            </a:r>
            <a:r>
              <a:rPr sz="2200" spc="-5" dirty="0"/>
              <a:t>thank</a:t>
            </a:r>
            <a:endParaRPr sz="2200">
              <a:latin typeface="Times New Roman"/>
              <a:cs typeface="Times New Roman"/>
            </a:endParaRPr>
          </a:p>
          <a:p>
            <a:pPr marL="88265" marR="401320">
              <a:lnSpc>
                <a:spcPct val="102299"/>
              </a:lnSpc>
              <a:spcBef>
                <a:spcPts val="615"/>
              </a:spcBef>
            </a:pPr>
            <a:r>
              <a:rPr sz="2200" b="1" spc="-5" dirty="0">
                <a:latin typeface="Times New Roman"/>
                <a:cs typeface="Times New Roman"/>
              </a:rPr>
              <a:t>Declarations: </a:t>
            </a:r>
            <a:r>
              <a:rPr sz="2200" dirty="0"/>
              <a:t>bring </a:t>
            </a:r>
            <a:r>
              <a:rPr sz="2200" spc="-5" dirty="0"/>
              <a:t>about </a:t>
            </a:r>
            <a:r>
              <a:rPr sz="2200" dirty="0"/>
              <a:t>a </a:t>
            </a:r>
            <a:r>
              <a:rPr sz="2200" spc="-5" dirty="0"/>
              <a:t>different state </a:t>
            </a:r>
            <a:r>
              <a:rPr sz="2200" dirty="0"/>
              <a:t>of the </a:t>
            </a:r>
            <a:r>
              <a:rPr sz="2200" spc="-5" dirty="0"/>
              <a:t>world as </a:t>
            </a:r>
            <a:r>
              <a:rPr sz="2200" dirty="0"/>
              <a:t>a </a:t>
            </a:r>
            <a:r>
              <a:rPr sz="2200" spc="-535" dirty="0"/>
              <a:t> </a:t>
            </a:r>
            <a:r>
              <a:rPr sz="2200" spc="-5" dirty="0"/>
              <a:t>result</a:t>
            </a:r>
            <a:r>
              <a:rPr sz="2200" dirty="0"/>
              <a:t> of the</a:t>
            </a:r>
            <a:r>
              <a:rPr sz="2200" spc="-5" dirty="0"/>
              <a:t> utterance—resign,</a:t>
            </a:r>
            <a:r>
              <a:rPr sz="2200" dirty="0"/>
              <a:t> </a:t>
            </a:r>
            <a:r>
              <a:rPr sz="2200" spc="-5" dirty="0"/>
              <a:t>baptize,</a:t>
            </a:r>
            <a:r>
              <a:rPr sz="2200" dirty="0"/>
              <a:t> </a:t>
            </a:r>
            <a:r>
              <a:rPr sz="2200" spc="-5" dirty="0"/>
              <a:t>marry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9415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Cooperative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Principle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8255" y="1950718"/>
            <a:ext cx="7276465" cy="381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Grice,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H.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10" dirty="0">
                <a:solidFill>
                  <a:srgbClr val="595959"/>
                </a:solidFill>
                <a:latin typeface="Times New Roman"/>
                <a:cs typeface="Times New Roman"/>
              </a:rPr>
              <a:t>P.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(1975).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Logic and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Conversation.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Cole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&amp;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Morgan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(Eds.).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Syntax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Semantics,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3,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41–58</a:t>
            </a:r>
            <a:endParaRPr sz="20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2299"/>
              </a:lnSpc>
              <a:spcBef>
                <a:spcPts val="740"/>
              </a:spcBef>
            </a:pPr>
            <a:r>
              <a:rPr sz="22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200" spc="5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Provide a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principled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explanation</a:t>
            </a:r>
            <a:r>
              <a:rPr sz="22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how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what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is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 communicated </a:t>
            </a:r>
            <a:r>
              <a:rPr sz="2200" spc="-5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is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not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necessarily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what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is</a:t>
            </a:r>
            <a:r>
              <a:rPr sz="2200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said</a:t>
            </a:r>
            <a:endParaRPr sz="2200">
              <a:latin typeface="Times New Roman"/>
              <a:cs typeface="Times New Roman"/>
            </a:endParaRPr>
          </a:p>
          <a:p>
            <a:pPr marL="12700" marR="280035">
              <a:lnSpc>
                <a:spcPts val="2600"/>
              </a:lnSpc>
              <a:spcBef>
                <a:spcPts val="108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overriding conventions/maxims that are adhered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by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both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speakers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listeners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4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85" dirty="0">
                <a:solidFill>
                  <a:srgbClr val="595959"/>
                </a:solidFill>
                <a:latin typeface="Times New Roman"/>
                <a:cs typeface="Times New Roman"/>
              </a:rPr>
              <a:t>We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intuitively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adhere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them without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being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aware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them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Pointing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out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fact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cooperative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Cooperative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principle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 sure that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you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furthers the purpose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12367"/>
            <a:ext cx="37592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Gricean</a:t>
            </a:r>
            <a:r>
              <a:rPr sz="4200" spc="13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Maxims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855" y="1785620"/>
            <a:ext cx="7489825" cy="47320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participants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efficiently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maxim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quality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7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your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contribution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one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 true.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 not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believe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false.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439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 not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you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lack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adequate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evidence.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maxim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quantity</a:t>
            </a:r>
            <a:endParaRPr sz="2000">
              <a:latin typeface="Times New Roman"/>
              <a:cs typeface="Times New Roman"/>
            </a:endParaRPr>
          </a:p>
          <a:p>
            <a:pPr marL="368935" marR="108585" indent="-137160">
              <a:lnSpc>
                <a:spcPct val="101899"/>
              </a:lnSpc>
              <a:spcBef>
                <a:spcPts val="65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your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contribution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informative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required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current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purpose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conversation.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your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contribution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informative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required.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maxim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relevance: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relevant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maxim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manner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7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clear,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avoid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obscurity,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avoid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ambiguity,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brief,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orderly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3919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Conversational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95" dirty="0">
                <a:solidFill>
                  <a:srgbClr val="EE5612"/>
                </a:solidFill>
              </a:rPr>
              <a:t>Implicatures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855" y="1887218"/>
            <a:ext cx="753872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0594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Speakers generally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cooperative principle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listeners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generally assume that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it.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If the speaker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observing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maxims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directly,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will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rely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listener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amplify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is saying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 straightforward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inferences,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called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implicatures.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A: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makes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statement/asks question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B: responds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 appears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fail 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cooperative</a:t>
            </a:r>
            <a:endParaRPr sz="1800">
              <a:latin typeface="Times New Roman"/>
              <a:cs typeface="Times New Roman"/>
            </a:endParaRPr>
          </a:p>
          <a:p>
            <a:pPr marL="415290" marR="1477010" indent="-365760">
              <a:lnSpc>
                <a:spcPts val="2100"/>
              </a:lnSpc>
              <a:spcBef>
                <a:spcPts val="11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assumes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being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cooperative;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inferences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maintain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assumption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cooperative</a:t>
            </a:r>
            <a:endParaRPr sz="1800">
              <a:latin typeface="Times New Roman"/>
              <a:cs typeface="Times New Roman"/>
            </a:endParaRPr>
          </a:p>
          <a:p>
            <a:pPr marL="12700" marR="471805">
              <a:lnSpc>
                <a:spcPct val="100000"/>
              </a:lnSpc>
              <a:spcBef>
                <a:spcPts val="98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 inferences are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what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have come to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known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“conversational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implicatures.”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3919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Conversational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95" dirty="0">
                <a:solidFill>
                  <a:srgbClr val="EE5612"/>
                </a:solidFill>
              </a:rPr>
              <a:t>Implicatures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0655" y="1893429"/>
            <a:ext cx="4833620" cy="376110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asks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B: </a:t>
            </a:r>
            <a:r>
              <a:rPr sz="18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Would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you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like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go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movie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tonight?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responds: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 have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study for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exam.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Where’s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Bill?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B: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There’s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yellow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VW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outside</a:t>
            </a:r>
            <a:r>
              <a:rPr sz="18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Ann’s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house.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Example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Tim: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Can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I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play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cards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with Pete?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Mom: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How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your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homework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coming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along,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30" dirty="0">
                <a:solidFill>
                  <a:srgbClr val="595959"/>
                </a:solidFill>
                <a:latin typeface="Times New Roman"/>
                <a:cs typeface="Times New Roman"/>
              </a:rPr>
              <a:t>Tim?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9161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15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Linguistics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2811528" y="6543492"/>
            <a:ext cx="3156585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SCHOOL OF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 INFORMATION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STUDIES</a:t>
            </a:r>
            <a:r>
              <a:rPr sz="800" b="1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|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fld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6960" y="1750485"/>
            <a:ext cx="7525384" cy="35306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Study 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(linguistic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units)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larger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endParaRPr sz="2200">
              <a:latin typeface="Times New Roman"/>
              <a:cs typeface="Times New Roman"/>
            </a:endParaRPr>
          </a:p>
          <a:p>
            <a:pPr marL="12700" marR="109855">
              <a:lnSpc>
                <a:spcPts val="2600"/>
              </a:lnSpc>
              <a:spcBef>
                <a:spcPts val="980"/>
              </a:spcBef>
            </a:pPr>
            <a:r>
              <a:rPr sz="2200" spc="-40" dirty="0">
                <a:solidFill>
                  <a:srgbClr val="595959"/>
                </a:solidFill>
                <a:latin typeface="Times New Roman"/>
                <a:cs typeface="Times New Roman"/>
              </a:rPr>
              <a:t>Text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 more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be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considered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one by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endParaRPr sz="2200">
              <a:latin typeface="Times New Roman"/>
              <a:cs typeface="Times New Roman"/>
            </a:endParaRPr>
          </a:p>
          <a:p>
            <a:pPr marL="186690" marR="308610" indent="-137160">
              <a:lnSpc>
                <a:spcPct val="100000"/>
              </a:lnSpc>
              <a:spcBef>
                <a:spcPts val="7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Rather,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sentences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elements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whose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significance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resides in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contribution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 make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development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larger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whole.</a:t>
            </a:r>
            <a:endParaRPr sz="2000">
              <a:latin typeface="Times New Roman"/>
              <a:cs typeface="Times New Roman"/>
            </a:endParaRPr>
          </a:p>
          <a:p>
            <a:pPr marL="12700" marR="87630">
              <a:lnSpc>
                <a:spcPct val="102299"/>
              </a:lnSpc>
              <a:spcBef>
                <a:spcPts val="8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type 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own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 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reader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ct val="102299"/>
              </a:lnSpc>
              <a:spcBef>
                <a:spcPts val="69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issues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understanding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closely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those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pragmatics that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study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real-world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dependencies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4452" y="5346217"/>
            <a:ext cx="47326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Dialogue</a:t>
            </a:r>
            <a:r>
              <a:rPr sz="4200" spc="35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Structures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6318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Conversational</a:t>
            </a:r>
            <a:r>
              <a:rPr sz="4200" spc="15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Structure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24" y="2101500"/>
            <a:ext cx="7210425" cy="394207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tries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understand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how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people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organize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achieve their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communication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Some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 exhibit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particular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4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Opening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telephone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have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four-part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structure: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7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Stage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1: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enter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summons–response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adjacency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pair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Stage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2: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 speakers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Stage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3: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establish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joint willingness 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converse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Stage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4: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raise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 topic,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usually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done by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caller</a:t>
            </a:r>
            <a:endParaRPr sz="1800">
              <a:latin typeface="Times New Roman"/>
              <a:cs typeface="Times New Roman"/>
            </a:endParaRPr>
          </a:p>
          <a:p>
            <a:pPr marL="12700" marR="441325">
              <a:lnSpc>
                <a:spcPct val="102299"/>
              </a:lnSpc>
              <a:spcBef>
                <a:spcPts val="1275"/>
              </a:spcBef>
            </a:pPr>
            <a:r>
              <a:rPr sz="2200" spc="-5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general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conversational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structures: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turn-taking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sequencing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8213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5" dirty="0">
                <a:solidFill>
                  <a:srgbClr val="EE5612"/>
                </a:solidFill>
              </a:rPr>
              <a:t>Turn-Taking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609" y="1896682"/>
            <a:ext cx="7615555" cy="39319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17157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characterized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taking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turns: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</a:t>
            </a:r>
            <a:r>
              <a:rPr sz="2200" spc="-11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says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something, then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Turn-taking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components</a:t>
            </a:r>
            <a:r>
              <a:rPr sz="22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participants.</a:t>
            </a:r>
            <a:endParaRPr sz="2200">
              <a:latin typeface="Times New Roman"/>
              <a:cs typeface="Times New Roman"/>
            </a:endParaRPr>
          </a:p>
          <a:p>
            <a:pPr marL="12700" marR="626110">
              <a:lnSpc>
                <a:spcPct val="102299"/>
              </a:lnSpc>
              <a:spcBef>
                <a:spcPts val="695"/>
              </a:spcBef>
            </a:pPr>
            <a:r>
              <a:rPr sz="2200" spc="-10" dirty="0">
                <a:solidFill>
                  <a:srgbClr val="0000FF"/>
                </a:solidFill>
                <a:latin typeface="Times New Roman"/>
                <a:cs typeface="Times New Roman"/>
              </a:rPr>
              <a:t>Turn-taking</a:t>
            </a:r>
            <a:r>
              <a:rPr sz="22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allocation</a:t>
            </a:r>
            <a:r>
              <a:rPr sz="22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describes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how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participants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organize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interaction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allocating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turns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speakers.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each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transition point,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possible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allocations:</a:t>
            </a:r>
            <a:endParaRPr sz="1800">
              <a:latin typeface="Times New Roman"/>
              <a:cs typeface="Times New Roman"/>
            </a:endParaRPr>
          </a:p>
          <a:p>
            <a:pPr marL="369570" marR="26670" indent="-137160">
              <a:lnSpc>
                <a:spcPct val="101899"/>
              </a:lnSpc>
              <a:spcBef>
                <a:spcPts val="700"/>
              </a:spcBef>
              <a:tabLst>
                <a:tab pos="1279525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current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explicitly selected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next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speaker,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must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next:	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What do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you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think,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Jessie?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doesn’t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“significant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silence,”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interpreted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refusal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respond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current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hasn’t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explicitly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selected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speaker,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anyone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 one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else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takes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next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turn,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current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speaker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take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6269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>
                <a:solidFill>
                  <a:srgbClr val="EE5612"/>
                </a:solidFill>
              </a:rPr>
              <a:t>S</a:t>
            </a:r>
            <a:r>
              <a:rPr sz="4200" spc="95" dirty="0">
                <a:solidFill>
                  <a:srgbClr val="EE5612"/>
                </a:solidFill>
              </a:rPr>
              <a:t>equenc</a:t>
            </a:r>
            <a:r>
              <a:rPr sz="4200" spc="90" dirty="0">
                <a:solidFill>
                  <a:srgbClr val="EE5612"/>
                </a:solidFill>
              </a:rPr>
              <a:t>i</a:t>
            </a:r>
            <a:r>
              <a:rPr sz="4200" spc="95" dirty="0">
                <a:solidFill>
                  <a:srgbClr val="EE5612"/>
                </a:solidFill>
              </a:rPr>
              <a:t>n</a:t>
            </a:r>
            <a:r>
              <a:rPr sz="4200" dirty="0">
                <a:solidFill>
                  <a:srgbClr val="EE5612"/>
                </a:solidFill>
              </a:rPr>
              <a:t>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68" y="1790826"/>
            <a:ext cx="7506970" cy="387222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Focuses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how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components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organized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conversation</a:t>
            </a:r>
            <a:endParaRPr sz="2200">
              <a:latin typeface="Times New Roman"/>
              <a:cs typeface="Times New Roman"/>
            </a:endParaRPr>
          </a:p>
          <a:p>
            <a:pPr marL="186055" marR="735330" indent="-13716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Adjacency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pairs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interactions come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pairs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(e.g.,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question/answer,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offer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assistance/rejection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acceptance,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etc.)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Pre-sequences: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prelude to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open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start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new</a:t>
            </a:r>
            <a:r>
              <a:rPr sz="20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topic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Guess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what?</a:t>
            </a:r>
            <a:endParaRPr sz="18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Preference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organization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: preference for some actions over others (e.g.,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agreeing 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someone more straightforward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shorter than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expressing disagreement)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Repair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how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problems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hearing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understanding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did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 say?</a:t>
            </a:r>
            <a:endParaRPr sz="1800">
              <a:latin typeface="Times New Roman"/>
              <a:cs typeface="Times New Roman"/>
            </a:endParaRPr>
          </a:p>
          <a:p>
            <a:pPr marL="892810">
              <a:lnSpc>
                <a:spcPct val="100000"/>
              </a:lnSpc>
              <a:spcBef>
                <a:spcPts val="40"/>
              </a:spcBef>
            </a:pP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mean…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746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Dialogue</a:t>
            </a:r>
            <a:r>
              <a:rPr sz="4200" spc="-7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Act</a:t>
            </a:r>
            <a:r>
              <a:rPr sz="4200" spc="7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6001" y="1978610"/>
            <a:ext cx="7318375" cy="2641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computational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linguistics,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detailed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systems attempt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explain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not only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informative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aspects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but 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 control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aspects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utterance.</a:t>
            </a:r>
            <a:endParaRPr sz="2200">
              <a:latin typeface="Times New Roman"/>
              <a:cs typeface="Times New Roman"/>
            </a:endParaRPr>
          </a:p>
          <a:p>
            <a:pPr marL="12700" marR="962660">
              <a:lnSpc>
                <a:spcPct val="102299"/>
              </a:lnSpc>
              <a:spcBef>
                <a:spcPts val="69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Bunt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(1994)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lists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(top-level)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categories: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Informative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Task-oriented: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 seeking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providing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746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Dialogue</a:t>
            </a:r>
            <a:r>
              <a:rPr sz="4200" spc="-7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Act</a:t>
            </a:r>
            <a:r>
              <a:rPr sz="4200" spc="7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Theory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68" y="1822391"/>
            <a:ext cx="7030084" cy="38354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Bunt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(1994)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lists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following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(top-level)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categories: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8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Feedback: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positive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negative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structuring: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topic management,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delimination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Interaction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Turn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Time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management</a:t>
            </a: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Own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communication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managements</a:t>
            </a:r>
            <a:endParaRPr sz="2000">
              <a:latin typeface="Times New Roman"/>
              <a:cs typeface="Times New Roman"/>
            </a:endParaRPr>
          </a:p>
          <a:p>
            <a:pPr marL="515620" marR="508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Social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obligations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management: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introduction, greeting,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apology,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thanking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198" y="640250"/>
            <a:ext cx="52584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56180" algn="ctr">
              <a:lnSpc>
                <a:spcPts val="431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Dialogue</a:t>
            </a:r>
            <a:r>
              <a:rPr sz="3600" spc="-55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Acts</a:t>
            </a:r>
            <a:endParaRPr sz="3600"/>
          </a:p>
          <a:p>
            <a:pPr marL="913765" algn="ctr">
              <a:lnSpc>
                <a:spcPts val="4310"/>
              </a:lnSpc>
            </a:pPr>
            <a:r>
              <a:rPr sz="3600" spc="50" dirty="0">
                <a:solidFill>
                  <a:srgbClr val="EE5612"/>
                </a:solidFill>
              </a:rPr>
              <a:t>in</a:t>
            </a:r>
            <a:r>
              <a:rPr sz="3600" spc="110" dirty="0">
                <a:solidFill>
                  <a:srgbClr val="EE5612"/>
                </a:solidFill>
              </a:rPr>
              <a:t> </a:t>
            </a:r>
            <a:r>
              <a:rPr sz="3600" spc="75" dirty="0">
                <a:solidFill>
                  <a:srgbClr val="EE5612"/>
                </a:solidFill>
              </a:rPr>
              <a:t>Transcribed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Speech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934" y="2224392"/>
            <a:ext cx="7369175" cy="25831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acts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further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developed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annotation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large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amounts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transcribed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(Stolcke et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al.,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2000)</a:t>
            </a:r>
            <a:endParaRPr sz="2200">
              <a:latin typeface="Times New Roman"/>
              <a:cs typeface="Times New Roman"/>
            </a:endParaRPr>
          </a:p>
          <a:p>
            <a:pPr marL="12700" marR="458470">
              <a:lnSpc>
                <a:spcPts val="2600"/>
              </a:lnSpc>
              <a:spcBef>
                <a:spcPts val="8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Hand-labeled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1,155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from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transcribed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telephone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Switchboard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Corpus</a:t>
            </a:r>
            <a:endParaRPr sz="2200">
              <a:latin typeface="Times New Roman"/>
              <a:cs typeface="Times New Roman"/>
            </a:endParaRPr>
          </a:p>
          <a:p>
            <a:pPr marL="12700" marR="89535">
              <a:lnSpc>
                <a:spcPct val="100400"/>
              </a:lnSpc>
              <a:spcBef>
                <a:spcPts val="76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DAMSL</a:t>
            </a:r>
            <a:r>
              <a:rPr sz="2200" spc="-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tag set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developed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Core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-1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(1997) of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approximately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50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act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tags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hierarchy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groups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and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sub-groups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489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Dialogue</a:t>
            </a:r>
            <a:r>
              <a:rPr sz="3600" spc="-15" dirty="0">
                <a:solidFill>
                  <a:srgbClr val="EE5612"/>
                </a:solidFill>
              </a:rPr>
              <a:t> </a:t>
            </a:r>
            <a:r>
              <a:rPr sz="3600" spc="60" dirty="0">
                <a:solidFill>
                  <a:srgbClr val="EE5612"/>
                </a:solidFill>
              </a:rPr>
              <a:t>Act</a:t>
            </a:r>
            <a:r>
              <a:rPr sz="3600" spc="130" dirty="0">
                <a:solidFill>
                  <a:srgbClr val="EE5612"/>
                </a:solidFill>
              </a:rPr>
              <a:t> </a:t>
            </a:r>
            <a:r>
              <a:rPr sz="3600" spc="10" dirty="0">
                <a:solidFill>
                  <a:srgbClr val="EE5612"/>
                </a:solidFill>
              </a:rPr>
              <a:t>Tags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65" dirty="0">
                <a:solidFill>
                  <a:srgbClr val="EE5612"/>
                </a:solidFill>
              </a:rPr>
              <a:t>and</a:t>
            </a:r>
            <a:r>
              <a:rPr sz="3600" spc="185" dirty="0">
                <a:solidFill>
                  <a:srgbClr val="EE5612"/>
                </a:solidFill>
              </a:rPr>
              <a:t> </a:t>
            </a:r>
            <a:r>
              <a:rPr sz="3600" spc="100" dirty="0">
                <a:solidFill>
                  <a:srgbClr val="EE5612"/>
                </a:solidFill>
              </a:rPr>
              <a:t>Examples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186177"/>
            <a:ext cx="4512310" cy="19367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from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Switchboard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Corpus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Statements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opinions</a:t>
            </a:r>
            <a:endParaRPr sz="2000">
              <a:latin typeface="Times New Roman"/>
              <a:cs typeface="Times New Roman"/>
            </a:endParaRPr>
          </a:p>
          <a:p>
            <a:pPr marL="835660" marR="955675">
              <a:lnSpc>
                <a:spcPct val="100000"/>
              </a:lnSpc>
            </a:pPr>
            <a:r>
              <a:rPr sz="2000" i="1" spc="-45" dirty="0">
                <a:solidFill>
                  <a:srgbClr val="595959"/>
                </a:solidFill>
                <a:latin typeface="Times New Roman"/>
                <a:cs typeface="Times New Roman"/>
              </a:rPr>
              <a:t>Well,</a:t>
            </a:r>
            <a:r>
              <a:rPr sz="2000" i="1" spc="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we</a:t>
            </a:r>
            <a:r>
              <a:rPr sz="2000" i="1" spc="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2000" i="1" spc="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i="1" spc="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cat…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45" dirty="0">
                <a:solidFill>
                  <a:srgbClr val="595959"/>
                </a:solidFill>
                <a:latin typeface="Times New Roman"/>
                <a:cs typeface="Times New Roman"/>
              </a:rPr>
              <a:t>Well,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rabbits</a:t>
            </a:r>
            <a:r>
              <a:rPr sz="20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30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darling…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266" y="4097020"/>
            <a:ext cx="2253615" cy="8890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35" dirty="0">
                <a:solidFill>
                  <a:srgbClr val="595959"/>
                </a:solidFill>
                <a:latin typeface="Times New Roman"/>
                <a:cs typeface="Times New Roman"/>
              </a:rPr>
              <a:t>Yes–no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Declarative</a:t>
            </a:r>
            <a:r>
              <a:rPr sz="20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44315" y="4097020"/>
            <a:ext cx="3788410" cy="16256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1460">
              <a:lnSpc>
                <a:spcPct val="100000"/>
              </a:lnSpc>
              <a:spcBef>
                <a:spcPts val="1100"/>
              </a:spcBef>
            </a:pP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you have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 have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training?</a:t>
            </a:r>
            <a:endParaRPr sz="2000">
              <a:latin typeface="Times New Roman"/>
              <a:cs typeface="Times New Roman"/>
            </a:endParaRPr>
          </a:p>
          <a:p>
            <a:pPr marL="12700" marR="407034" indent="240029">
              <a:lnSpc>
                <a:spcPct val="100000"/>
              </a:lnSpc>
              <a:spcBef>
                <a:spcPts val="1000"/>
              </a:spcBef>
            </a:pP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So 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you’re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taking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government </a:t>
            </a:r>
            <a:r>
              <a:rPr sz="2000" i="1" spc="-4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course.</a:t>
            </a:r>
            <a:endParaRPr sz="200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1000"/>
              </a:spcBef>
            </a:pP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Who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20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man?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66" y="5392420"/>
            <a:ext cx="1635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Wh-</a:t>
            </a:r>
            <a:r>
              <a:rPr sz="20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734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Additional</a:t>
            </a:r>
            <a:r>
              <a:rPr sz="4200" spc="17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Dialogue</a:t>
            </a:r>
            <a:r>
              <a:rPr sz="4200" spc="-5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Act</a:t>
            </a:r>
            <a:r>
              <a:rPr sz="4200" spc="100" dirty="0">
                <a:solidFill>
                  <a:srgbClr val="EE5612"/>
                </a:solidFill>
              </a:rPr>
              <a:t> </a:t>
            </a:r>
            <a:r>
              <a:rPr sz="4200" dirty="0">
                <a:solidFill>
                  <a:srgbClr val="EE5612"/>
                </a:solidFill>
              </a:rPr>
              <a:t>Tags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763" y="1923994"/>
            <a:ext cx="7054215" cy="401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 marR="5080" indent="-13716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Backchannels: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short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 that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plays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discourse-structuring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role, such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indicating that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speaker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should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continue,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“I’m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listening,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I’m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here”</a:t>
            </a:r>
            <a:endParaRPr sz="2000">
              <a:latin typeface="Times New Roman"/>
              <a:cs typeface="Times New Roman"/>
            </a:endParaRPr>
          </a:p>
          <a:p>
            <a:pPr marL="798830" marR="5427980">
              <a:lnSpc>
                <a:spcPct val="100000"/>
              </a:lnSpc>
            </a:pP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Uh,</a:t>
            </a:r>
            <a:r>
              <a:rPr sz="2000" i="1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huh </a:t>
            </a:r>
            <a:r>
              <a:rPr sz="2000" i="1" spc="-4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Um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Turn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exits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abandoned utterances</a:t>
            </a:r>
            <a:endParaRPr sz="2000">
              <a:latin typeface="Times New Roman"/>
              <a:cs typeface="Times New Roman"/>
            </a:endParaRPr>
          </a:p>
          <a:p>
            <a:pPr marL="862330">
              <a:lnSpc>
                <a:spcPct val="100000"/>
              </a:lnSpc>
            </a:pP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So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Answers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agreements</a:t>
            </a:r>
            <a:endParaRPr sz="20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Includes sub-tags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accept,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reject,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maybe,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many other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types, such as:</a:t>
            </a:r>
            <a:endParaRPr sz="2000">
              <a:latin typeface="Times New Roman"/>
              <a:cs typeface="Times New Roman"/>
            </a:endParaRPr>
          </a:p>
          <a:p>
            <a:pPr marL="19494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Hedge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so 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don’t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know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02926"/>
            <a:ext cx="622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5" dirty="0">
                <a:solidFill>
                  <a:srgbClr val="EE5612"/>
                </a:solidFill>
              </a:rPr>
              <a:t>Switchboard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spc="85" dirty="0">
                <a:solidFill>
                  <a:srgbClr val="EE5612"/>
                </a:solidFill>
              </a:rPr>
              <a:t>Dialogue</a:t>
            </a:r>
            <a:r>
              <a:rPr sz="3600" spc="19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Example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10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13660" y="1918945"/>
          <a:ext cx="6705600" cy="450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7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Speaker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5867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ialog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spc="-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380365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Utterance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YES-NO-QUESTION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go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college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right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now?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ABANDONED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1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YES-ANSWER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Yeah,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3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i="1" spc="-4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It’s</a:t>
                      </a:r>
                      <a:r>
                        <a:rPr sz="12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my last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  <a:r>
                        <a:rPr sz="12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[laughter].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DECLARATIVE-QUESTION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You’re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so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you’re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senior </a:t>
                      </a:r>
                      <a:r>
                        <a:rPr sz="1200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now.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152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YES-ANSWER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yeah,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3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366395" indent="342900">
                        <a:lnSpc>
                          <a:spcPts val="1400"/>
                        </a:lnSpc>
                        <a:spcBef>
                          <a:spcPts val="439"/>
                        </a:spcBef>
                      </a:pP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I’m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working</a:t>
                      </a:r>
                      <a:r>
                        <a:rPr sz="1200" i="1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my</a:t>
                      </a:r>
                      <a:r>
                        <a:rPr sz="1200" i="1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projects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trying</a:t>
                      </a:r>
                      <a:r>
                        <a:rPr sz="1200" i="1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graduate </a:t>
                      </a:r>
                      <a:r>
                        <a:rPr sz="1200" i="1" spc="-28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[laughter].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APPRECIATION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Oh,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good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7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BACKCHANNEL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Yeah.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APPRECIATION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That’s</a:t>
                      </a:r>
                      <a:r>
                        <a:rPr sz="1200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great,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YES-NO-QUESTION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Um, is,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is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University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is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that, uh,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State?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3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2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08355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SIGNAL-NON-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UND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00" spc="-9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5588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did</a:t>
                      </a:r>
                      <a:r>
                        <a:rPr sz="12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12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say?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3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2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51932" y="1364155"/>
            <a:ext cx="646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Fragment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labeled conversation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(from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Switchboard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Corpus)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60984"/>
            <a:ext cx="5584825" cy="11201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4300"/>
              </a:lnSpc>
              <a:spcBef>
                <a:spcPts val="219"/>
              </a:spcBef>
            </a:pPr>
            <a:r>
              <a:rPr sz="3600" spc="85" dirty="0">
                <a:solidFill>
                  <a:srgbClr val="EE5612"/>
                </a:solidFill>
              </a:rPr>
              <a:t>Distinctions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in</a:t>
            </a:r>
            <a:r>
              <a:rPr sz="3600" spc="114" dirty="0">
                <a:solidFill>
                  <a:srgbClr val="EE5612"/>
                </a:solidFill>
              </a:rPr>
              <a:t> </a:t>
            </a:r>
            <a:r>
              <a:rPr sz="3600" spc="75" dirty="0">
                <a:solidFill>
                  <a:srgbClr val="EE5612"/>
                </a:solidFill>
              </a:rPr>
              <a:t>Terminology </a:t>
            </a:r>
            <a:r>
              <a:rPr sz="3600" spc="-885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Between</a:t>
            </a:r>
            <a:r>
              <a:rPr sz="3600" spc="110" dirty="0">
                <a:solidFill>
                  <a:srgbClr val="EE5612"/>
                </a:solidFill>
              </a:rPr>
              <a:t> </a:t>
            </a:r>
            <a:r>
              <a:rPr sz="3600" spc="10" dirty="0">
                <a:solidFill>
                  <a:srgbClr val="EE5612"/>
                </a:solidFill>
              </a:rPr>
              <a:t>Text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65" dirty="0">
                <a:solidFill>
                  <a:srgbClr val="EE5612"/>
                </a:solidFill>
              </a:rPr>
              <a:t>and</a:t>
            </a:r>
            <a:r>
              <a:rPr sz="3600" spc="180" dirty="0">
                <a:solidFill>
                  <a:srgbClr val="EE5612"/>
                </a:solidFill>
              </a:rPr>
              <a:t> </a:t>
            </a:r>
            <a:r>
              <a:rPr sz="3600" spc="95" dirty="0">
                <a:solidFill>
                  <a:srgbClr val="EE5612"/>
                </a:solidFill>
              </a:rPr>
              <a:t>Discourse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811528" y="6543492"/>
            <a:ext cx="3156585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SCHOOL OF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 INFORMATION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STUDIES</a:t>
            </a:r>
            <a:r>
              <a:rPr sz="800" b="1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|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7</a:t>
            </a:fld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691" y="2166753"/>
            <a:ext cx="7337425" cy="3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contexts (e.g.,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communication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research),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200" b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Interactive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Spoken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text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Non-interactive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monologue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Written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400"/>
              </a:lnSpc>
              <a:spcBef>
                <a:spcPts val="8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(American)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linguists,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word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can</a:t>
            </a:r>
            <a:r>
              <a:rPr sz="22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mean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both </a:t>
            </a:r>
            <a:r>
              <a:rPr sz="2200" b="1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these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things</a:t>
            </a: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at the</a:t>
            </a: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discourse level</a:t>
            </a:r>
            <a:r>
              <a:rPr sz="22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(i.e.,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longer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sentence)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7317" y="1232748"/>
          <a:ext cx="6520180" cy="519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STATEMENT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Me,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I’m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in the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legal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department.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36%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BACKCHANNEL/ACKNOWLEDGE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Uh-huh.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19%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OPINION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think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it’s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great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13%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ABNDONED/UNINTERPRETABLE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So,-/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6%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AGREEMENT/ACCEPT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That’s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exactly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5%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APPRICIATION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can’t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imagine.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YES-NO-QUESTION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you have to have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special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training?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NON-VERBAL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&lt;Laughter&gt;,&lt;That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_clearing&gt;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</a:t>
                      </a:r>
                      <a:r>
                        <a:rPr sz="11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CONVENTIONAL-CLOSING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Well,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it’s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been nice talking to you.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What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did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 wear to work today?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RESPONSE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ACKNOLEDGEMENT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Oh,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okay.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HEDGE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don’t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know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I’m</a:t>
                      </a:r>
                      <a:r>
                        <a:rPr sz="1100" i="1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making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any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sense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not.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DECLERATIVE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YES-NO-QUESTION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you can afford to get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house?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OTHER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Well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give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break, you know.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BACKCHANNEL-QUESTION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1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right?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QUOTATION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can’t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pregnant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have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cats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.5%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SUMMARIZE/REFORMULATE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Oh,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you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mean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 switched schools for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kids.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.5%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7076" y="436543"/>
            <a:ext cx="6789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The 42 </a:t>
            </a:r>
            <a:r>
              <a:rPr sz="2000" spc="-5" dirty="0"/>
              <a:t>dialogue act labels. Dialogue act frequencies are given as </a:t>
            </a:r>
            <a:r>
              <a:rPr sz="2000" dirty="0"/>
              <a:t> </a:t>
            </a:r>
            <a:r>
              <a:rPr sz="2000" spc="-5" dirty="0"/>
              <a:t>percentages</a:t>
            </a:r>
            <a:r>
              <a:rPr sz="2000" spc="-10" dirty="0"/>
              <a:t> </a:t>
            </a:r>
            <a:r>
              <a:rPr sz="2000" dirty="0"/>
              <a:t>of</a:t>
            </a:r>
            <a:r>
              <a:rPr sz="2000" spc="-5" dirty="0"/>
              <a:t> the</a:t>
            </a:r>
            <a:r>
              <a:rPr sz="2000" spc="-10" dirty="0"/>
              <a:t> </a:t>
            </a:r>
            <a:r>
              <a:rPr sz="2000" spc="-5" dirty="0"/>
              <a:t>total</a:t>
            </a:r>
            <a:r>
              <a:rPr sz="2000" spc="-10" dirty="0"/>
              <a:t> </a:t>
            </a:r>
            <a:r>
              <a:rPr sz="2000" spc="-5" dirty="0"/>
              <a:t>number</a:t>
            </a:r>
            <a:r>
              <a:rPr sz="2000" spc="-10" dirty="0"/>
              <a:t> </a:t>
            </a:r>
            <a:r>
              <a:rPr sz="2000" dirty="0"/>
              <a:t>of</a:t>
            </a:r>
            <a:r>
              <a:rPr sz="2000" spc="-5" dirty="0"/>
              <a:t> utterances</a:t>
            </a:r>
            <a:r>
              <a:rPr sz="2000" spc="-10" dirty="0"/>
              <a:t> </a:t>
            </a:r>
            <a:r>
              <a:rPr sz="2000" spc="-5" dirty="0"/>
              <a:t>in</a:t>
            </a:r>
            <a:r>
              <a:rPr sz="2000" dirty="0"/>
              <a:t> </a:t>
            </a:r>
            <a:r>
              <a:rPr sz="2000" spc="-5" dirty="0"/>
              <a:t>the</a:t>
            </a:r>
            <a:r>
              <a:rPr sz="2000" spc="-10" dirty="0"/>
              <a:t> </a:t>
            </a:r>
            <a:r>
              <a:rPr sz="2000" spc="-5" dirty="0"/>
              <a:t>overall</a:t>
            </a:r>
            <a:r>
              <a:rPr sz="2000" spc="-10" dirty="0"/>
              <a:t> </a:t>
            </a:r>
            <a:r>
              <a:rPr sz="2000" spc="-5" dirty="0"/>
              <a:t>corpus.</a:t>
            </a:r>
            <a:endParaRPr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076" y="436543"/>
            <a:ext cx="38785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42</a:t>
            </a:r>
            <a:r>
              <a:rPr sz="2000" spc="-10" dirty="0"/>
              <a:t> </a:t>
            </a:r>
            <a:r>
              <a:rPr sz="2000" spc="-5" dirty="0"/>
              <a:t>dialogue</a:t>
            </a:r>
            <a:r>
              <a:rPr sz="2000" spc="-15" dirty="0"/>
              <a:t> </a:t>
            </a:r>
            <a:r>
              <a:rPr sz="2000" spc="-5" dirty="0"/>
              <a:t>act</a:t>
            </a:r>
            <a:r>
              <a:rPr sz="2000" spc="-15" dirty="0"/>
              <a:t> </a:t>
            </a:r>
            <a:r>
              <a:rPr sz="2000" spc="-5" dirty="0"/>
              <a:t>labels,</a:t>
            </a:r>
            <a:r>
              <a:rPr sz="2000" spc="-15" dirty="0"/>
              <a:t> </a:t>
            </a:r>
            <a:r>
              <a:rPr sz="2000" spc="-5" dirty="0"/>
              <a:t>continued.</a:t>
            </a:r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12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7317" y="1232748"/>
          <a:ext cx="6520180" cy="493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R="21018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AFFIRMATIVE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NON-YES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100" i="1" spc="-3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.4%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ACTION-DIRECTIVE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Why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don’t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go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first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.4%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COLLABORATIVE</a:t>
                      </a:r>
                      <a:r>
                        <a:rPr sz="11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COMPLETION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Who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aren’t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contributing.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.4%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REPEAT-PHRASE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Oh,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fajitas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.3%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OPEN-QUESTION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How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sz="11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.3%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RETHORICAL-QUESTION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Who would steal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newspaper?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.2%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HOLD</a:t>
                      </a:r>
                      <a:r>
                        <a:rPr sz="11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BEFORE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ANSWER/AGREEMENT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I’m drawing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blank.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.3%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REJECT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Well,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.2%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NEGATIVE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NON-NO</a:t>
                      </a:r>
                      <a:r>
                        <a:rPr sz="11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Uh,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whole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lot.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SIGNAL-NON-UNDERSTANDING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Excuse</a:t>
                      </a:r>
                      <a:r>
                        <a:rPr sz="1100" i="1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me?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11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don’t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know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CONVENTIONAL-OPENING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How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you?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OR-CLAUSE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more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company?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DISPREFERRED</a:t>
                      </a:r>
                      <a:r>
                        <a:rPr sz="11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ANSWERS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Well,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so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much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that.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3RD-PARTY-TALK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My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goodness,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Diane, get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down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from</a:t>
                      </a:r>
                      <a:r>
                        <a:rPr sz="1100" i="1" spc="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there.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OFFERS,</a:t>
                      </a:r>
                      <a:r>
                        <a:rPr sz="11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OPTIONS</a:t>
                      </a:r>
                      <a:r>
                        <a:rPr sz="11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1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COMMITS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I’ll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have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check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out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SELF-TALK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What’s</a:t>
                      </a:r>
                      <a:r>
                        <a:rPr sz="1100" i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100" i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word I’m</a:t>
                      </a:r>
                      <a:r>
                        <a:rPr sz="1100" i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looking for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DOWNPLAYER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That’s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all</a:t>
                      </a:r>
                      <a:r>
                        <a:rPr sz="1100" i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i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right.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.1%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350293" y="1662262"/>
            <a:ext cx="1508125" cy="17246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125730">
              <a:lnSpc>
                <a:spcPts val="1600"/>
              </a:lnSpc>
              <a:spcBef>
                <a:spcPts val="219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4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five</a:t>
            </a:r>
            <a:r>
              <a:rPr sz="14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remaining </a:t>
            </a:r>
            <a:r>
              <a:rPr sz="1400" spc="-3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tags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were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less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60"/>
              </a:lnSpc>
            </a:pP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.1%</a:t>
            </a:r>
            <a:endParaRPr sz="1400">
              <a:latin typeface="Times New Roman"/>
              <a:cs typeface="Times New Roman"/>
            </a:endParaRPr>
          </a:p>
          <a:p>
            <a:pPr marL="12700" marR="487045">
              <a:lnSpc>
                <a:spcPct val="101200"/>
              </a:lnSpc>
            </a:pPr>
            <a:r>
              <a:rPr sz="1400" spc="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aybe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accept  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Tag-question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00"/>
              </a:lnSpc>
              <a:spcBef>
                <a:spcPts val="14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Declarative-question </a:t>
            </a:r>
            <a:r>
              <a:rPr sz="1400" spc="-3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Apology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660"/>
              </a:lnSpc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Thanking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544" y="928225"/>
            <a:ext cx="7542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Automatic</a:t>
            </a:r>
            <a:r>
              <a:rPr sz="3600" spc="204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Detection</a:t>
            </a:r>
            <a:r>
              <a:rPr sz="3600" spc="204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of</a:t>
            </a:r>
            <a:r>
              <a:rPr sz="3600" spc="204" dirty="0">
                <a:solidFill>
                  <a:srgbClr val="EE5612"/>
                </a:solidFill>
              </a:rPr>
              <a:t> </a:t>
            </a:r>
            <a:r>
              <a:rPr sz="3600" spc="80" dirty="0">
                <a:solidFill>
                  <a:srgbClr val="EE5612"/>
                </a:solidFill>
              </a:rPr>
              <a:t>Dialogue</a:t>
            </a:r>
            <a:r>
              <a:rPr sz="3600" spc="145" dirty="0">
                <a:solidFill>
                  <a:srgbClr val="EE5612"/>
                </a:solidFill>
              </a:rPr>
              <a:t> </a:t>
            </a:r>
            <a:r>
              <a:rPr sz="3600" spc="10" dirty="0">
                <a:solidFill>
                  <a:srgbClr val="EE5612"/>
                </a:solidFill>
              </a:rPr>
              <a:t>Tags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657" y="1832105"/>
            <a:ext cx="7333615" cy="34569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task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utterance segmentation: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unit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corpus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sentences, speaker turns,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shorter utterances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Techniques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similar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detection,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rule-based,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classification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Labeling dialogue tags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459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modeled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HMMs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capture the sequence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speaker turns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grammar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model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automatic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classification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Cue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phrases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specific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tags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(bag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540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</a:rPr>
              <a:t>Dialogue</a:t>
            </a:r>
            <a:r>
              <a:rPr sz="3600" spc="-20" dirty="0">
                <a:solidFill>
                  <a:srgbClr val="EE5612"/>
                </a:solidFill>
              </a:rPr>
              <a:t> </a:t>
            </a:r>
            <a:r>
              <a:rPr sz="3600" spc="60" dirty="0">
                <a:solidFill>
                  <a:srgbClr val="EE5612"/>
                </a:solidFill>
              </a:rPr>
              <a:t>Act</a:t>
            </a:r>
            <a:r>
              <a:rPr sz="3600" spc="114" dirty="0">
                <a:solidFill>
                  <a:srgbClr val="EE5612"/>
                </a:solidFill>
              </a:rPr>
              <a:t> </a:t>
            </a:r>
            <a:r>
              <a:rPr sz="3600" spc="50" dirty="0">
                <a:solidFill>
                  <a:srgbClr val="EE5612"/>
                </a:solidFill>
              </a:rPr>
              <a:t>Tagging</a:t>
            </a:r>
            <a:r>
              <a:rPr sz="3600" spc="175" dirty="0">
                <a:solidFill>
                  <a:srgbClr val="EE5612"/>
                </a:solidFill>
              </a:rPr>
              <a:t> </a:t>
            </a:r>
            <a:r>
              <a:rPr sz="3600" spc="100" dirty="0">
                <a:solidFill>
                  <a:srgbClr val="EE5612"/>
                </a:solidFill>
              </a:rPr>
              <a:t>Evaluation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186177"/>
            <a:ext cx="5968365" cy="16319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Performance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Switchboard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Corpus</a:t>
            </a:r>
            <a:endParaRPr sz="2200">
              <a:latin typeface="Times New Roman"/>
              <a:cs typeface="Times New Roman"/>
            </a:endParaRPr>
          </a:p>
          <a:p>
            <a:pPr marL="1407160" marR="5080" indent="-1357630">
              <a:lnSpc>
                <a:spcPct val="100000"/>
              </a:lnSpc>
              <a:spcBef>
                <a:spcPts val="8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Accuracy: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65%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using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automatic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words 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71%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transcripts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corrected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performance: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84%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3777" y="5346217"/>
            <a:ext cx="50514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Pragmatics:</a:t>
            </a:r>
            <a:r>
              <a:rPr sz="4200" spc="31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Planning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00913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Planning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5531" y="1928041"/>
            <a:ext cx="7014845" cy="39116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15265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How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we as humans understand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another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person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means?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8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How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do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we understand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utterance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surface means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thing, but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clearly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another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 our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daily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life?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Based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on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situation,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we recognize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their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plan!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Planning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comes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 the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field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artificial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intelligence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Important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in: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Conversational</a:t>
            </a:r>
            <a:r>
              <a:rPr sz="2000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agents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Processing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transcripts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Natural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86110"/>
            <a:ext cx="51015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Planning:</a:t>
            </a:r>
            <a:r>
              <a:rPr sz="4200" spc="150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Introduction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765"/>
              </a:spcBef>
            </a:pPr>
            <a:r>
              <a:rPr spc="-5" dirty="0"/>
              <a:t>Unhelpful</a:t>
            </a:r>
            <a:r>
              <a:rPr spc="-20" dirty="0"/>
              <a:t> </a:t>
            </a:r>
            <a:r>
              <a:rPr spc="-5" dirty="0"/>
              <a:t>system</a:t>
            </a:r>
            <a:r>
              <a:rPr spc="-15" dirty="0"/>
              <a:t> </a:t>
            </a:r>
            <a:r>
              <a:rPr spc="-5" dirty="0"/>
              <a:t>responses</a:t>
            </a:r>
          </a:p>
          <a:p>
            <a:pPr marL="6985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2a. </a:t>
            </a:r>
            <a:r>
              <a:rPr sz="1800" spc="-5" dirty="0"/>
              <a:t>User:</a:t>
            </a:r>
            <a:r>
              <a:rPr sz="1800" spc="5" dirty="0"/>
              <a:t> </a:t>
            </a:r>
            <a:r>
              <a:rPr sz="1800" i="1" dirty="0">
                <a:latin typeface="Times New Roman"/>
                <a:cs typeface="Times New Roman"/>
              </a:rPr>
              <a:t>Do you know</a:t>
            </a:r>
            <a:r>
              <a:rPr sz="1800" i="1" spc="-5" dirty="0">
                <a:latin typeface="Times New Roman"/>
                <a:cs typeface="Times New Roman"/>
              </a:rPr>
              <a:t> when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the</a:t>
            </a:r>
            <a:r>
              <a:rPr sz="1800" i="1" spc="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train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leaves for Boston?</a:t>
            </a:r>
            <a:endParaRPr sz="18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2b.</a:t>
            </a:r>
            <a:r>
              <a:rPr sz="1800" spc="-10" dirty="0"/>
              <a:t> </a:t>
            </a:r>
            <a:r>
              <a:rPr sz="1800" spc="-5" dirty="0"/>
              <a:t>System:</a:t>
            </a:r>
            <a:r>
              <a:rPr sz="1800" spc="-15" dirty="0"/>
              <a:t> </a:t>
            </a:r>
            <a:r>
              <a:rPr sz="1800" i="1" spc="-45" dirty="0">
                <a:latin typeface="Times New Roman"/>
                <a:cs typeface="Times New Roman"/>
              </a:rPr>
              <a:t>Yes</a:t>
            </a:r>
            <a:r>
              <a:rPr sz="1800" spc="-45" dirty="0"/>
              <a:t>.</a:t>
            </a:r>
            <a:endParaRPr sz="18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3a. </a:t>
            </a:r>
            <a:r>
              <a:rPr sz="1800" spc="-5" dirty="0"/>
              <a:t>User:</a:t>
            </a:r>
            <a:r>
              <a:rPr sz="1800" dirty="0"/>
              <a:t> </a:t>
            </a:r>
            <a:r>
              <a:rPr sz="1800" i="1" dirty="0">
                <a:latin typeface="Times New Roman"/>
                <a:cs typeface="Times New Roman"/>
              </a:rPr>
              <a:t>Does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the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train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for </a:t>
            </a:r>
            <a:r>
              <a:rPr sz="1800" i="1" spc="-20" dirty="0">
                <a:latin typeface="Times New Roman"/>
                <a:cs typeface="Times New Roman"/>
              </a:rPr>
              <a:t>Washington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leave</a:t>
            </a:r>
            <a:r>
              <a:rPr sz="1800" i="1" dirty="0">
                <a:latin typeface="Times New Roman"/>
                <a:cs typeface="Times New Roman"/>
              </a:rPr>
              <a:t> at</a:t>
            </a:r>
            <a:r>
              <a:rPr sz="1800" i="1" spc="-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4:00?</a:t>
            </a:r>
            <a:endParaRPr sz="18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3b.</a:t>
            </a:r>
            <a:r>
              <a:rPr sz="1800" spc="-10" dirty="0"/>
              <a:t> </a:t>
            </a:r>
            <a:r>
              <a:rPr sz="1800" spc="-5" dirty="0"/>
              <a:t>System:</a:t>
            </a:r>
            <a:r>
              <a:rPr sz="1800" spc="425" dirty="0"/>
              <a:t> </a:t>
            </a:r>
            <a:r>
              <a:rPr sz="1800" i="1" spc="-5" dirty="0">
                <a:latin typeface="Times New Roman"/>
                <a:cs typeface="Times New Roman"/>
              </a:rPr>
              <a:t>No</a:t>
            </a:r>
            <a:r>
              <a:rPr sz="1800" spc="-5" dirty="0"/>
              <a:t>.</a:t>
            </a:r>
            <a:endParaRPr sz="1800">
              <a:latin typeface="Times New Roman"/>
              <a:cs typeface="Times New Roman"/>
            </a:endParaRPr>
          </a:p>
          <a:p>
            <a:pPr marL="33655" marR="5080">
              <a:lnSpc>
                <a:spcPct val="100000"/>
              </a:lnSpc>
              <a:spcBef>
                <a:spcPts val="840"/>
              </a:spcBef>
            </a:pPr>
            <a:r>
              <a:rPr spc="-5" dirty="0"/>
              <a:t>System</a:t>
            </a:r>
            <a:r>
              <a:rPr spc="-10" dirty="0"/>
              <a:t> </a:t>
            </a:r>
            <a:r>
              <a:rPr spc="-5" dirty="0"/>
              <a:t>has</a:t>
            </a:r>
            <a:r>
              <a:rPr dirty="0"/>
              <a:t> </a:t>
            </a:r>
            <a:r>
              <a:rPr spc="-5" dirty="0"/>
              <a:t>made use</a:t>
            </a:r>
            <a:r>
              <a:rPr dirty="0"/>
              <a:t> of</a:t>
            </a:r>
            <a:r>
              <a:rPr spc="-5" dirty="0"/>
              <a:t> surface-level syntax</a:t>
            </a:r>
            <a:r>
              <a:rPr spc="5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10" dirty="0"/>
              <a:t>semantics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understand </a:t>
            </a:r>
            <a:r>
              <a:rPr spc="-484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user’s questions,</a:t>
            </a:r>
            <a:r>
              <a:rPr dirty="0"/>
              <a:t> but</a:t>
            </a:r>
            <a:r>
              <a:rPr spc="-10" dirty="0"/>
              <a:t> </a:t>
            </a:r>
            <a:r>
              <a:rPr spc="-35" dirty="0"/>
              <a:t>it’s</a:t>
            </a:r>
            <a:r>
              <a:rPr spc="-5" dirty="0"/>
              <a:t> </a:t>
            </a:r>
            <a:r>
              <a:rPr dirty="0"/>
              <a:t>not</a:t>
            </a:r>
            <a:r>
              <a:rPr spc="-10" dirty="0"/>
              <a:t> </a:t>
            </a:r>
            <a:r>
              <a:rPr spc="-5" dirty="0"/>
              <a:t>enough</a:t>
            </a:r>
          </a:p>
          <a:p>
            <a:pPr marL="207645" marR="992505" indent="-137160">
              <a:lnSpc>
                <a:spcPct val="100000"/>
              </a:lnSpc>
              <a:spcBef>
                <a:spcPts val="800"/>
              </a:spcBef>
            </a:pPr>
            <a:r>
              <a:rPr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pc="-5" dirty="0"/>
              <a:t>System</a:t>
            </a:r>
            <a:r>
              <a:rPr spc="-10" dirty="0"/>
              <a:t> </a:t>
            </a:r>
            <a:r>
              <a:rPr spc="-5" dirty="0"/>
              <a:t>needs</a:t>
            </a:r>
            <a:r>
              <a:rPr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understand</a:t>
            </a:r>
            <a:r>
              <a:rPr spc="5" dirty="0"/>
              <a:t> </a:t>
            </a:r>
            <a:r>
              <a:rPr spc="-5" dirty="0"/>
              <a:t>purpose/plan</a:t>
            </a:r>
            <a:r>
              <a:rPr dirty="0"/>
              <a:t> </a:t>
            </a:r>
            <a:r>
              <a:rPr spc="-5" dirty="0"/>
              <a:t>that </a:t>
            </a:r>
            <a:r>
              <a:rPr spc="-10" dirty="0"/>
              <a:t>motivated</a:t>
            </a:r>
            <a:r>
              <a:rPr dirty="0"/>
              <a:t> </a:t>
            </a:r>
            <a:r>
              <a:rPr spc="-5" dirty="0"/>
              <a:t>these </a:t>
            </a:r>
            <a:r>
              <a:rPr spc="-484" dirty="0"/>
              <a:t> </a:t>
            </a:r>
            <a:r>
              <a:rPr spc="-5" dirty="0"/>
              <a:t>utterance—pragmatics</a:t>
            </a:r>
          </a:p>
          <a:p>
            <a:pPr marL="33655">
              <a:lnSpc>
                <a:spcPct val="100000"/>
              </a:lnSpc>
              <a:spcBef>
                <a:spcPts val="1000"/>
              </a:spcBef>
            </a:pPr>
            <a:r>
              <a:rPr spc="-5" dirty="0"/>
              <a:t>Helpful</a:t>
            </a:r>
            <a:r>
              <a:rPr spc="-20" dirty="0"/>
              <a:t> </a:t>
            </a:r>
            <a:r>
              <a:rPr spc="-5" dirty="0"/>
              <a:t>system</a:t>
            </a:r>
            <a:r>
              <a:rPr spc="-20" dirty="0"/>
              <a:t> </a:t>
            </a:r>
            <a:r>
              <a:rPr spc="-5" dirty="0"/>
              <a:t>response</a:t>
            </a:r>
          </a:p>
          <a:p>
            <a:pPr marL="6985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4a.</a:t>
            </a:r>
            <a:r>
              <a:rPr sz="1800" spc="-5" dirty="0"/>
              <a:t> User:</a:t>
            </a:r>
            <a:r>
              <a:rPr sz="1800" dirty="0"/>
              <a:t> </a:t>
            </a:r>
            <a:r>
              <a:rPr sz="1800" i="1" spc="-5" dirty="0">
                <a:latin typeface="Times New Roman"/>
                <a:cs typeface="Times New Roman"/>
              </a:rPr>
              <a:t>The </a:t>
            </a:r>
            <a:r>
              <a:rPr sz="1800" i="1" dirty="0">
                <a:latin typeface="Times New Roman"/>
                <a:cs typeface="Times New Roman"/>
              </a:rPr>
              <a:t>3:15 </a:t>
            </a:r>
            <a:r>
              <a:rPr sz="1800" i="1" spc="-5" dirty="0">
                <a:latin typeface="Times New Roman"/>
                <a:cs typeface="Times New Roman"/>
              </a:rPr>
              <a:t>train</a:t>
            </a:r>
            <a:r>
              <a:rPr sz="1800" i="1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to </a:t>
            </a:r>
            <a:r>
              <a:rPr sz="1800" i="1" spc="-15" dirty="0">
                <a:latin typeface="Times New Roman"/>
                <a:cs typeface="Times New Roman"/>
              </a:rPr>
              <a:t>Detroit?</a:t>
            </a:r>
            <a:endParaRPr sz="18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4b.</a:t>
            </a:r>
            <a:r>
              <a:rPr sz="1800" spc="-10" dirty="0"/>
              <a:t> </a:t>
            </a:r>
            <a:r>
              <a:rPr sz="1800" spc="-5" dirty="0"/>
              <a:t>System:</a:t>
            </a:r>
            <a:r>
              <a:rPr sz="1800" spc="-15" dirty="0"/>
              <a:t> </a:t>
            </a:r>
            <a:r>
              <a:rPr sz="1800" i="1" spc="-5" dirty="0">
                <a:latin typeface="Times New Roman"/>
                <a:cs typeface="Times New Roman"/>
              </a:rPr>
              <a:t>Gate </a:t>
            </a:r>
            <a:r>
              <a:rPr sz="1800" i="1" dirty="0">
                <a:latin typeface="Times New Roman"/>
                <a:cs typeface="Times New Roman"/>
              </a:rPr>
              <a:t>10.</a:t>
            </a:r>
            <a:endParaRPr sz="18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4c.</a:t>
            </a:r>
            <a:r>
              <a:rPr sz="1800" spc="-5" dirty="0"/>
              <a:t> System: </a:t>
            </a:r>
            <a:r>
              <a:rPr sz="1800" i="1" dirty="0">
                <a:latin typeface="Times New Roman"/>
                <a:cs typeface="Times New Roman"/>
              </a:rPr>
              <a:t>It’s</a:t>
            </a:r>
            <a:r>
              <a:rPr sz="1800" i="1" spc="-5" dirty="0">
                <a:latin typeface="Times New Roman"/>
                <a:cs typeface="Times New Roman"/>
              </a:rPr>
              <a:t> going to</a:t>
            </a:r>
            <a:r>
              <a:rPr sz="1800" i="1" dirty="0">
                <a:latin typeface="Times New Roman"/>
                <a:cs typeface="Times New Roman"/>
              </a:rPr>
              <a:t> be 10 </a:t>
            </a:r>
            <a:r>
              <a:rPr sz="1800" i="1" spc="-5" dirty="0">
                <a:latin typeface="Times New Roman"/>
                <a:cs typeface="Times New Roman"/>
              </a:rPr>
              <a:t>minutes</a:t>
            </a:r>
            <a:r>
              <a:rPr sz="1800" i="1" spc="-1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Times New Roman"/>
                <a:cs typeface="Times New Roman"/>
              </a:rPr>
              <a:t>late.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997" y="2036121"/>
            <a:ext cx="6876415" cy="12109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travel-advisory system with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conversational interface may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assume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plan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take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trip.</a:t>
            </a:r>
            <a:endParaRPr sz="2200">
              <a:latin typeface="Times New Roman"/>
              <a:cs typeface="Times New Roman"/>
            </a:endParaRPr>
          </a:p>
          <a:p>
            <a:pPr marL="3729354">
              <a:lnSpc>
                <a:spcPct val="100000"/>
              </a:lnSpc>
              <a:spcBef>
                <a:spcPts val="1830"/>
              </a:spcBef>
            </a:pP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TAKE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TRIP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6194" y="3693338"/>
            <a:ext cx="149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UY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TICKET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9084" y="3709104"/>
            <a:ext cx="1541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GOTO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TRAIN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0506" y="3709104"/>
            <a:ext cx="168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GETON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TRAIN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529" y="4489500"/>
            <a:ext cx="7626984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1679" algn="l"/>
                <a:tab pos="5648960" algn="l"/>
              </a:tabLst>
            </a:pP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GOTO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-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TICKETBOOTH	GIVE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MONEY	RECEIVE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TICKET</a:t>
            </a:r>
            <a:endParaRPr sz="1800">
              <a:latin typeface="Times New Roman"/>
              <a:cs typeface="Times New Roman"/>
            </a:endParaRPr>
          </a:p>
          <a:p>
            <a:pPr marL="1531620">
              <a:lnSpc>
                <a:spcPct val="100000"/>
              </a:lnSpc>
              <a:spcBef>
                <a:spcPts val="1485"/>
              </a:spcBef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Sketch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commonsense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task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plan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to take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trip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452120" marR="109855">
              <a:lnSpc>
                <a:spcPct val="102299"/>
              </a:lnSpc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plans 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assist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Times New Roman"/>
                <a:cs typeface="Times New Roman"/>
              </a:rPr>
              <a:t>user.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1550" y="3308350"/>
            <a:ext cx="1676400" cy="381000"/>
          </a:xfrm>
          <a:custGeom>
            <a:avLst/>
            <a:gdLst/>
            <a:ahLst/>
            <a:cxnLst/>
            <a:rect l="l" t="t" r="r" b="b"/>
            <a:pathLst>
              <a:path w="1676400" h="381000">
                <a:moveTo>
                  <a:pt x="1676400" y="0"/>
                </a:moveTo>
                <a:lnTo>
                  <a:pt x="0" y="304800"/>
                </a:lnTo>
              </a:path>
              <a:path w="1676400" h="381000">
                <a:moveTo>
                  <a:pt x="1676400" y="0"/>
                </a:moveTo>
                <a:lnTo>
                  <a:pt x="1676398" y="381000"/>
                </a:lnTo>
              </a:path>
              <a:path w="1676400" h="381000">
                <a:moveTo>
                  <a:pt x="1676400" y="0"/>
                </a:moveTo>
                <a:lnTo>
                  <a:pt x="76200" y="381000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00200" y="3987800"/>
            <a:ext cx="5245100" cy="469900"/>
            <a:chOff x="1600200" y="3987800"/>
            <a:chExt cx="5245100" cy="469900"/>
          </a:xfrm>
        </p:grpSpPr>
        <p:sp>
          <p:nvSpPr>
            <p:cNvPr id="9" name="object 9"/>
            <p:cNvSpPr/>
            <p:nvPr/>
          </p:nvSpPr>
          <p:spPr>
            <a:xfrm>
              <a:off x="1606550" y="3994150"/>
              <a:ext cx="1219200" cy="381000"/>
            </a:xfrm>
            <a:custGeom>
              <a:avLst/>
              <a:gdLst/>
              <a:ahLst/>
              <a:cxnLst/>
              <a:rect l="l" t="t" r="r" b="b"/>
              <a:pathLst>
                <a:path w="1219200" h="381000">
                  <a:moveTo>
                    <a:pt x="0" y="381000"/>
                  </a:moveTo>
                  <a:lnTo>
                    <a:pt x="12192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5750" y="3994150"/>
              <a:ext cx="1524000" cy="457200"/>
            </a:xfrm>
            <a:custGeom>
              <a:avLst/>
              <a:gdLst/>
              <a:ahLst/>
              <a:cxnLst/>
              <a:rect l="l" t="t" r="r" b="b"/>
              <a:pathLst>
                <a:path w="1524000" h="457200">
                  <a:moveTo>
                    <a:pt x="0" y="0"/>
                  </a:moveTo>
                  <a:lnTo>
                    <a:pt x="1524000" y="4572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00350" y="3994150"/>
              <a:ext cx="4038600" cy="457200"/>
            </a:xfrm>
            <a:custGeom>
              <a:avLst/>
              <a:gdLst/>
              <a:ahLst/>
              <a:cxnLst/>
              <a:rect l="l" t="t" r="r" b="b"/>
              <a:pathLst>
                <a:path w="4038600" h="457200">
                  <a:moveTo>
                    <a:pt x="0" y="0"/>
                  </a:moveTo>
                  <a:lnTo>
                    <a:pt x="4038600" y="4572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8463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5" dirty="0">
                <a:solidFill>
                  <a:srgbClr val="EE5612"/>
                </a:solidFill>
              </a:rPr>
              <a:t>Trip-Taking</a:t>
            </a:r>
            <a:r>
              <a:rPr sz="4200" spc="14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Planning</a:t>
            </a:r>
            <a:endParaRPr sz="42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Utterance/Request</a:t>
            </a:r>
          </a:p>
        </p:txBody>
      </p:sp>
      <p:sp>
        <p:nvSpPr>
          <p:cNvPr id="4" name="object 4"/>
          <p:cNvSpPr/>
          <p:nvPr/>
        </p:nvSpPr>
        <p:spPr>
          <a:xfrm>
            <a:off x="387350" y="32702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0550" y="3403074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83550" y="3282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59"/>
                </a:lnTo>
                <a:lnTo>
                  <a:pt x="15538" y="208459"/>
                </a:lnTo>
                <a:lnTo>
                  <a:pt x="34021" y="164726"/>
                </a:lnTo>
                <a:lnTo>
                  <a:pt x="58808" y="124789"/>
                </a:lnTo>
                <a:lnTo>
                  <a:pt x="89273" y="89273"/>
                </a:lnTo>
                <a:lnTo>
                  <a:pt x="124789" y="58808"/>
                </a:lnTo>
                <a:lnTo>
                  <a:pt x="164726" y="34021"/>
                </a:lnTo>
                <a:lnTo>
                  <a:pt x="208459" y="15538"/>
                </a:lnTo>
                <a:lnTo>
                  <a:pt x="255359" y="3989"/>
                </a:lnTo>
                <a:lnTo>
                  <a:pt x="304800" y="0"/>
                </a:lnTo>
                <a:lnTo>
                  <a:pt x="354240" y="3989"/>
                </a:lnTo>
                <a:lnTo>
                  <a:pt x="401140" y="15538"/>
                </a:lnTo>
                <a:lnTo>
                  <a:pt x="444873" y="34021"/>
                </a:lnTo>
                <a:lnTo>
                  <a:pt x="484810" y="58808"/>
                </a:lnTo>
                <a:lnTo>
                  <a:pt x="520326" y="89273"/>
                </a:lnTo>
                <a:lnTo>
                  <a:pt x="550791" y="124789"/>
                </a:lnTo>
                <a:lnTo>
                  <a:pt x="575578" y="164726"/>
                </a:lnTo>
                <a:lnTo>
                  <a:pt x="594061" y="208459"/>
                </a:lnTo>
                <a:lnTo>
                  <a:pt x="605610" y="255359"/>
                </a:lnTo>
                <a:lnTo>
                  <a:pt x="609600" y="304800"/>
                </a:lnTo>
                <a:lnTo>
                  <a:pt x="605610" y="354240"/>
                </a:lnTo>
                <a:lnTo>
                  <a:pt x="594061" y="401140"/>
                </a:lnTo>
                <a:lnTo>
                  <a:pt x="575578" y="444873"/>
                </a:lnTo>
                <a:lnTo>
                  <a:pt x="550791" y="484810"/>
                </a:lnTo>
                <a:lnTo>
                  <a:pt x="520326" y="520326"/>
                </a:lnTo>
                <a:lnTo>
                  <a:pt x="484810" y="550791"/>
                </a:lnTo>
                <a:lnTo>
                  <a:pt x="444873" y="575578"/>
                </a:lnTo>
                <a:lnTo>
                  <a:pt x="401140" y="594061"/>
                </a:lnTo>
                <a:lnTo>
                  <a:pt x="354240" y="605610"/>
                </a:lnTo>
                <a:lnTo>
                  <a:pt x="304800" y="609600"/>
                </a:lnTo>
                <a:lnTo>
                  <a:pt x="255359" y="605610"/>
                </a:lnTo>
                <a:lnTo>
                  <a:pt x="208459" y="594061"/>
                </a:lnTo>
                <a:lnTo>
                  <a:pt x="164726" y="575578"/>
                </a:lnTo>
                <a:lnTo>
                  <a:pt x="124789" y="550791"/>
                </a:lnTo>
                <a:lnTo>
                  <a:pt x="89273" y="520326"/>
                </a:lnTo>
                <a:lnTo>
                  <a:pt x="58808" y="484810"/>
                </a:lnTo>
                <a:lnTo>
                  <a:pt x="34021" y="444873"/>
                </a:lnTo>
                <a:lnTo>
                  <a:pt x="15538" y="401140"/>
                </a:lnTo>
                <a:lnTo>
                  <a:pt x="3989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94623" y="341621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61964" y="2943212"/>
            <a:ext cx="2786380" cy="1293495"/>
            <a:chOff x="1061964" y="2943212"/>
            <a:chExt cx="2786380" cy="12934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964" y="2943212"/>
              <a:ext cx="1376435" cy="12930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4900" y="3530601"/>
              <a:ext cx="2743200" cy="76200"/>
            </a:xfrm>
            <a:custGeom>
              <a:avLst/>
              <a:gdLst/>
              <a:ahLst/>
              <a:cxnLst/>
              <a:rect l="l" t="t" r="r" b="b"/>
              <a:pathLst>
                <a:path w="2743200" h="76200">
                  <a:moveTo>
                    <a:pt x="2667000" y="0"/>
                  </a:moveTo>
                  <a:lnTo>
                    <a:pt x="2667000" y="25400"/>
                  </a:lnTo>
                  <a:lnTo>
                    <a:pt x="0" y="25398"/>
                  </a:lnTo>
                  <a:lnTo>
                    <a:pt x="0" y="50798"/>
                  </a:lnTo>
                  <a:lnTo>
                    <a:pt x="2667000" y="50800"/>
                  </a:lnTo>
                  <a:lnTo>
                    <a:pt x="2667000" y="76200"/>
                  </a:lnTo>
                  <a:lnTo>
                    <a:pt x="2743200" y="381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43362" y="2845506"/>
            <a:ext cx="105727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 algn="just">
              <a:lnSpc>
                <a:spcPct val="114599"/>
              </a:lnSpc>
              <a:spcBef>
                <a:spcPts val="100"/>
              </a:spcBef>
            </a:pP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Indirect </a:t>
            </a:r>
            <a:r>
              <a:rPr sz="2400" spc="-5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unstated </a:t>
            </a:r>
            <a:r>
              <a:rPr sz="2400" spc="-5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qu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76821" y="4994346"/>
            <a:ext cx="1243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Go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al/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la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10200" y="2879470"/>
            <a:ext cx="2545080" cy="740410"/>
          </a:xfrm>
          <a:custGeom>
            <a:avLst/>
            <a:gdLst/>
            <a:ahLst/>
            <a:cxnLst/>
            <a:rect l="l" t="t" r="r" b="b"/>
            <a:pathLst>
              <a:path w="2545079" h="740410">
                <a:moveTo>
                  <a:pt x="1822869" y="81280"/>
                </a:moveTo>
                <a:lnTo>
                  <a:pt x="1743379" y="46990"/>
                </a:lnTo>
                <a:lnTo>
                  <a:pt x="1741233" y="52070"/>
                </a:lnTo>
                <a:lnTo>
                  <a:pt x="1752193" y="57150"/>
                </a:lnTo>
                <a:lnTo>
                  <a:pt x="1755889" y="59690"/>
                </a:lnTo>
                <a:lnTo>
                  <a:pt x="1761109" y="67310"/>
                </a:lnTo>
                <a:lnTo>
                  <a:pt x="1762201" y="69850"/>
                </a:lnTo>
                <a:lnTo>
                  <a:pt x="1762061" y="76200"/>
                </a:lnTo>
                <a:lnTo>
                  <a:pt x="1760004" y="82550"/>
                </a:lnTo>
                <a:lnTo>
                  <a:pt x="1733473" y="144780"/>
                </a:lnTo>
                <a:lnTo>
                  <a:pt x="1670951" y="118110"/>
                </a:lnTo>
                <a:lnTo>
                  <a:pt x="1647126" y="107950"/>
                </a:lnTo>
                <a:lnTo>
                  <a:pt x="1673504" y="45720"/>
                </a:lnTo>
                <a:lnTo>
                  <a:pt x="1687677" y="33020"/>
                </a:lnTo>
                <a:lnTo>
                  <a:pt x="1692490" y="33020"/>
                </a:lnTo>
                <a:lnTo>
                  <a:pt x="1697101" y="34290"/>
                </a:lnTo>
                <a:lnTo>
                  <a:pt x="1708200" y="38100"/>
                </a:lnTo>
                <a:lnTo>
                  <a:pt x="1710347" y="33020"/>
                </a:lnTo>
                <a:lnTo>
                  <a:pt x="1630718" y="0"/>
                </a:lnTo>
                <a:lnTo>
                  <a:pt x="1628571" y="5080"/>
                </a:lnTo>
                <a:lnTo>
                  <a:pt x="1639531" y="8890"/>
                </a:lnTo>
                <a:lnTo>
                  <a:pt x="1643278" y="12700"/>
                </a:lnTo>
                <a:lnTo>
                  <a:pt x="1646364" y="16510"/>
                </a:lnTo>
                <a:lnTo>
                  <a:pt x="1648498" y="19050"/>
                </a:lnTo>
                <a:lnTo>
                  <a:pt x="1649539" y="21590"/>
                </a:lnTo>
                <a:lnTo>
                  <a:pt x="1587842" y="175260"/>
                </a:lnTo>
                <a:lnTo>
                  <a:pt x="1574965" y="186690"/>
                </a:lnTo>
                <a:lnTo>
                  <a:pt x="1568450" y="186690"/>
                </a:lnTo>
                <a:lnTo>
                  <a:pt x="1554187" y="180340"/>
                </a:lnTo>
                <a:lnTo>
                  <a:pt x="1552041" y="185420"/>
                </a:lnTo>
                <a:lnTo>
                  <a:pt x="1631670" y="219710"/>
                </a:lnTo>
                <a:lnTo>
                  <a:pt x="1633816" y="214630"/>
                </a:lnTo>
                <a:lnTo>
                  <a:pt x="1622717" y="209550"/>
                </a:lnTo>
                <a:lnTo>
                  <a:pt x="1619021" y="207010"/>
                </a:lnTo>
                <a:lnTo>
                  <a:pt x="1613801" y="199390"/>
                </a:lnTo>
                <a:lnTo>
                  <a:pt x="1612709" y="196850"/>
                </a:lnTo>
                <a:lnTo>
                  <a:pt x="1612849" y="190500"/>
                </a:lnTo>
                <a:lnTo>
                  <a:pt x="1614068" y="186690"/>
                </a:lnTo>
                <a:lnTo>
                  <a:pt x="1614893" y="184150"/>
                </a:lnTo>
                <a:lnTo>
                  <a:pt x="1642833" y="118110"/>
                </a:lnTo>
                <a:lnTo>
                  <a:pt x="1729181" y="154940"/>
                </a:lnTo>
                <a:lnTo>
                  <a:pt x="1700504" y="222250"/>
                </a:lnTo>
                <a:lnTo>
                  <a:pt x="1696377" y="229870"/>
                </a:lnTo>
                <a:lnTo>
                  <a:pt x="1687487" y="234950"/>
                </a:lnTo>
                <a:lnTo>
                  <a:pt x="1681010" y="233680"/>
                </a:lnTo>
                <a:lnTo>
                  <a:pt x="1666849" y="228600"/>
                </a:lnTo>
                <a:lnTo>
                  <a:pt x="1664703" y="233680"/>
                </a:lnTo>
                <a:lnTo>
                  <a:pt x="1744192" y="266700"/>
                </a:lnTo>
                <a:lnTo>
                  <a:pt x="1746338" y="261620"/>
                </a:lnTo>
                <a:lnTo>
                  <a:pt x="1735378" y="257810"/>
                </a:lnTo>
                <a:lnTo>
                  <a:pt x="1731645" y="254000"/>
                </a:lnTo>
                <a:lnTo>
                  <a:pt x="1728546" y="250190"/>
                </a:lnTo>
                <a:lnTo>
                  <a:pt x="1726412" y="247650"/>
                </a:lnTo>
                <a:lnTo>
                  <a:pt x="1725371" y="245110"/>
                </a:lnTo>
                <a:lnTo>
                  <a:pt x="1725510" y="238760"/>
                </a:lnTo>
                <a:lnTo>
                  <a:pt x="1726730" y="234950"/>
                </a:lnTo>
                <a:lnTo>
                  <a:pt x="1727542" y="232410"/>
                </a:lnTo>
                <a:lnTo>
                  <a:pt x="1764652" y="144780"/>
                </a:lnTo>
                <a:lnTo>
                  <a:pt x="1786166" y="93980"/>
                </a:lnTo>
                <a:lnTo>
                  <a:pt x="1796796" y="81280"/>
                </a:lnTo>
                <a:lnTo>
                  <a:pt x="1809762" y="81280"/>
                </a:lnTo>
                <a:lnTo>
                  <a:pt x="1820722" y="86360"/>
                </a:lnTo>
                <a:lnTo>
                  <a:pt x="1822869" y="81280"/>
                </a:lnTo>
                <a:close/>
              </a:path>
              <a:path w="2545079" h="740410">
                <a:moveTo>
                  <a:pt x="1905698" y="218440"/>
                </a:moveTo>
                <a:lnTo>
                  <a:pt x="1891360" y="180340"/>
                </a:lnTo>
                <a:lnTo>
                  <a:pt x="1879320" y="171907"/>
                </a:lnTo>
                <a:lnTo>
                  <a:pt x="1879320" y="205740"/>
                </a:lnTo>
                <a:lnTo>
                  <a:pt x="1877885" y="212090"/>
                </a:lnTo>
                <a:lnTo>
                  <a:pt x="1874939" y="220980"/>
                </a:lnTo>
                <a:lnTo>
                  <a:pt x="1837169" y="204470"/>
                </a:lnTo>
                <a:lnTo>
                  <a:pt x="1816823" y="195580"/>
                </a:lnTo>
                <a:lnTo>
                  <a:pt x="1846199" y="172720"/>
                </a:lnTo>
                <a:lnTo>
                  <a:pt x="1854238" y="172720"/>
                </a:lnTo>
                <a:lnTo>
                  <a:pt x="1879320" y="205740"/>
                </a:lnTo>
                <a:lnTo>
                  <a:pt x="1879320" y="171907"/>
                </a:lnTo>
                <a:lnTo>
                  <a:pt x="1873618" y="168910"/>
                </a:lnTo>
                <a:lnTo>
                  <a:pt x="1861185" y="165100"/>
                </a:lnTo>
                <a:lnTo>
                  <a:pt x="1848866" y="163830"/>
                </a:lnTo>
                <a:lnTo>
                  <a:pt x="1836648" y="165100"/>
                </a:lnTo>
                <a:lnTo>
                  <a:pt x="1803006" y="185420"/>
                </a:lnTo>
                <a:lnTo>
                  <a:pt x="1781784" y="227330"/>
                </a:lnTo>
                <a:lnTo>
                  <a:pt x="1779574" y="245110"/>
                </a:lnTo>
                <a:lnTo>
                  <a:pt x="1779803" y="254000"/>
                </a:lnTo>
                <a:lnTo>
                  <a:pt x="1803628" y="295910"/>
                </a:lnTo>
                <a:lnTo>
                  <a:pt x="1824456" y="304800"/>
                </a:lnTo>
                <a:lnTo>
                  <a:pt x="1834781" y="304800"/>
                </a:lnTo>
                <a:lnTo>
                  <a:pt x="1873250" y="288290"/>
                </a:lnTo>
                <a:lnTo>
                  <a:pt x="1886470" y="273050"/>
                </a:lnTo>
                <a:lnTo>
                  <a:pt x="1883371" y="269240"/>
                </a:lnTo>
                <a:lnTo>
                  <a:pt x="1876882" y="274320"/>
                </a:lnTo>
                <a:lnTo>
                  <a:pt x="1870532" y="279400"/>
                </a:lnTo>
                <a:lnTo>
                  <a:pt x="1864321" y="283210"/>
                </a:lnTo>
                <a:lnTo>
                  <a:pt x="1858264" y="285750"/>
                </a:lnTo>
                <a:lnTo>
                  <a:pt x="1850275" y="287020"/>
                </a:lnTo>
                <a:lnTo>
                  <a:pt x="1842160" y="287020"/>
                </a:lnTo>
                <a:lnTo>
                  <a:pt x="1808467" y="254000"/>
                </a:lnTo>
                <a:lnTo>
                  <a:pt x="1806155" y="242570"/>
                </a:lnTo>
                <a:lnTo>
                  <a:pt x="1806219" y="229870"/>
                </a:lnTo>
                <a:lnTo>
                  <a:pt x="1808657" y="217170"/>
                </a:lnTo>
                <a:lnTo>
                  <a:pt x="1813458" y="204470"/>
                </a:lnTo>
                <a:lnTo>
                  <a:pt x="1900212" y="241300"/>
                </a:lnTo>
                <a:lnTo>
                  <a:pt x="1904047" y="229870"/>
                </a:lnTo>
                <a:lnTo>
                  <a:pt x="1905330" y="220980"/>
                </a:lnTo>
                <a:lnTo>
                  <a:pt x="1905698" y="218440"/>
                </a:lnTo>
                <a:close/>
              </a:path>
              <a:path w="2545079" h="740410">
                <a:moveTo>
                  <a:pt x="2021471" y="247650"/>
                </a:moveTo>
                <a:lnTo>
                  <a:pt x="1990140" y="218440"/>
                </a:lnTo>
                <a:lnTo>
                  <a:pt x="1960575" y="212090"/>
                </a:lnTo>
                <a:lnTo>
                  <a:pt x="1952117" y="214630"/>
                </a:lnTo>
                <a:lnTo>
                  <a:pt x="1928850" y="238760"/>
                </a:lnTo>
                <a:lnTo>
                  <a:pt x="1931123" y="245110"/>
                </a:lnTo>
                <a:lnTo>
                  <a:pt x="1933384" y="247650"/>
                </a:lnTo>
                <a:lnTo>
                  <a:pt x="1940242" y="250190"/>
                </a:lnTo>
                <a:lnTo>
                  <a:pt x="1943531" y="250190"/>
                </a:lnTo>
                <a:lnTo>
                  <a:pt x="1949767" y="247650"/>
                </a:lnTo>
                <a:lnTo>
                  <a:pt x="1952205" y="245110"/>
                </a:lnTo>
                <a:lnTo>
                  <a:pt x="1953983" y="241300"/>
                </a:lnTo>
                <a:lnTo>
                  <a:pt x="1957082" y="232410"/>
                </a:lnTo>
                <a:lnTo>
                  <a:pt x="1958784" y="228600"/>
                </a:lnTo>
                <a:lnTo>
                  <a:pt x="1962023" y="226060"/>
                </a:lnTo>
                <a:lnTo>
                  <a:pt x="1966810" y="223520"/>
                </a:lnTo>
                <a:lnTo>
                  <a:pt x="1971509" y="222250"/>
                </a:lnTo>
                <a:lnTo>
                  <a:pt x="1976729" y="222250"/>
                </a:lnTo>
                <a:lnTo>
                  <a:pt x="1990077" y="228600"/>
                </a:lnTo>
                <a:lnTo>
                  <a:pt x="1994865" y="233680"/>
                </a:lnTo>
                <a:lnTo>
                  <a:pt x="1996871" y="240030"/>
                </a:lnTo>
                <a:lnTo>
                  <a:pt x="1997684" y="245110"/>
                </a:lnTo>
                <a:lnTo>
                  <a:pt x="1997138" y="251460"/>
                </a:lnTo>
                <a:lnTo>
                  <a:pt x="1995208" y="259080"/>
                </a:lnTo>
                <a:lnTo>
                  <a:pt x="1991918" y="267970"/>
                </a:lnTo>
                <a:lnTo>
                  <a:pt x="1989836" y="273050"/>
                </a:lnTo>
                <a:lnTo>
                  <a:pt x="1986292" y="272796"/>
                </a:lnTo>
                <a:lnTo>
                  <a:pt x="1986292" y="280670"/>
                </a:lnTo>
                <a:lnTo>
                  <a:pt x="1966048" y="328930"/>
                </a:lnTo>
                <a:lnTo>
                  <a:pt x="1955419" y="331470"/>
                </a:lnTo>
                <a:lnTo>
                  <a:pt x="1946351" y="332740"/>
                </a:lnTo>
                <a:lnTo>
                  <a:pt x="1938820" y="332740"/>
                </a:lnTo>
                <a:lnTo>
                  <a:pt x="1932838" y="331470"/>
                </a:lnTo>
                <a:lnTo>
                  <a:pt x="1927720" y="328930"/>
                </a:lnTo>
                <a:lnTo>
                  <a:pt x="1924113" y="325120"/>
                </a:lnTo>
                <a:lnTo>
                  <a:pt x="1919935" y="312420"/>
                </a:lnTo>
                <a:lnTo>
                  <a:pt x="1920278" y="306070"/>
                </a:lnTo>
                <a:lnTo>
                  <a:pt x="1954644" y="281940"/>
                </a:lnTo>
                <a:lnTo>
                  <a:pt x="1959419" y="280670"/>
                </a:lnTo>
                <a:lnTo>
                  <a:pt x="1986292" y="280670"/>
                </a:lnTo>
                <a:lnTo>
                  <a:pt x="1986292" y="272796"/>
                </a:lnTo>
                <a:lnTo>
                  <a:pt x="1972411" y="271780"/>
                </a:lnTo>
                <a:lnTo>
                  <a:pt x="1945055" y="271780"/>
                </a:lnTo>
                <a:lnTo>
                  <a:pt x="1908149" y="281940"/>
                </a:lnTo>
                <a:lnTo>
                  <a:pt x="1893925" y="312420"/>
                </a:lnTo>
                <a:lnTo>
                  <a:pt x="1894166" y="317500"/>
                </a:lnTo>
                <a:lnTo>
                  <a:pt x="1924812" y="345440"/>
                </a:lnTo>
                <a:lnTo>
                  <a:pt x="1930704" y="345440"/>
                </a:lnTo>
                <a:lnTo>
                  <a:pt x="1934895" y="344170"/>
                </a:lnTo>
                <a:lnTo>
                  <a:pt x="1941563" y="342900"/>
                </a:lnTo>
                <a:lnTo>
                  <a:pt x="1950681" y="340360"/>
                </a:lnTo>
                <a:lnTo>
                  <a:pt x="1962277" y="337820"/>
                </a:lnTo>
                <a:lnTo>
                  <a:pt x="1959203" y="345440"/>
                </a:lnTo>
                <a:lnTo>
                  <a:pt x="1958327" y="351790"/>
                </a:lnTo>
                <a:lnTo>
                  <a:pt x="1960994" y="359410"/>
                </a:lnTo>
                <a:lnTo>
                  <a:pt x="1963902" y="363220"/>
                </a:lnTo>
                <a:lnTo>
                  <a:pt x="1968373" y="364490"/>
                </a:lnTo>
                <a:lnTo>
                  <a:pt x="1975993" y="367030"/>
                </a:lnTo>
                <a:lnTo>
                  <a:pt x="1984870" y="365760"/>
                </a:lnTo>
                <a:lnTo>
                  <a:pt x="1995017" y="361950"/>
                </a:lnTo>
                <a:lnTo>
                  <a:pt x="2006409" y="356870"/>
                </a:lnTo>
                <a:lnTo>
                  <a:pt x="2007489" y="354330"/>
                </a:lnTo>
                <a:lnTo>
                  <a:pt x="2009660" y="349250"/>
                </a:lnTo>
                <a:lnTo>
                  <a:pt x="2001850" y="351790"/>
                </a:lnTo>
                <a:lnTo>
                  <a:pt x="1996744" y="354330"/>
                </a:lnTo>
                <a:lnTo>
                  <a:pt x="1991537" y="354330"/>
                </a:lnTo>
                <a:lnTo>
                  <a:pt x="1988705" y="353060"/>
                </a:lnTo>
                <a:lnTo>
                  <a:pt x="1987689" y="351790"/>
                </a:lnTo>
                <a:lnTo>
                  <a:pt x="1986368" y="349250"/>
                </a:lnTo>
                <a:lnTo>
                  <a:pt x="1986368" y="346710"/>
                </a:lnTo>
                <a:lnTo>
                  <a:pt x="1987740" y="341630"/>
                </a:lnTo>
                <a:lnTo>
                  <a:pt x="1989175" y="337820"/>
                </a:lnTo>
                <a:lnTo>
                  <a:pt x="1990610" y="334010"/>
                </a:lnTo>
                <a:lnTo>
                  <a:pt x="1991156" y="332740"/>
                </a:lnTo>
                <a:lnTo>
                  <a:pt x="2013191" y="280670"/>
                </a:lnTo>
                <a:lnTo>
                  <a:pt x="2013724" y="279400"/>
                </a:lnTo>
                <a:lnTo>
                  <a:pt x="2016137" y="273050"/>
                </a:lnTo>
                <a:lnTo>
                  <a:pt x="2019515" y="264160"/>
                </a:lnTo>
                <a:lnTo>
                  <a:pt x="2020976" y="257810"/>
                </a:lnTo>
                <a:lnTo>
                  <a:pt x="2021471" y="254000"/>
                </a:lnTo>
                <a:lnTo>
                  <a:pt x="2021471" y="247650"/>
                </a:lnTo>
                <a:close/>
              </a:path>
              <a:path w="2545079" h="740410">
                <a:moveTo>
                  <a:pt x="2144204" y="297180"/>
                </a:moveTo>
                <a:lnTo>
                  <a:pt x="2144064" y="293370"/>
                </a:lnTo>
                <a:lnTo>
                  <a:pt x="2142921" y="290830"/>
                </a:lnTo>
                <a:lnTo>
                  <a:pt x="2140077" y="284480"/>
                </a:lnTo>
                <a:lnTo>
                  <a:pt x="2136559" y="280670"/>
                </a:lnTo>
                <a:lnTo>
                  <a:pt x="2131542" y="278130"/>
                </a:lnTo>
                <a:lnTo>
                  <a:pt x="2122551" y="276860"/>
                </a:lnTo>
                <a:lnTo>
                  <a:pt x="2112175" y="278130"/>
                </a:lnTo>
                <a:lnTo>
                  <a:pt x="2100402" y="284480"/>
                </a:lnTo>
                <a:lnTo>
                  <a:pt x="2087245" y="293370"/>
                </a:lnTo>
                <a:lnTo>
                  <a:pt x="2099195" y="265430"/>
                </a:lnTo>
                <a:lnTo>
                  <a:pt x="2093429" y="262890"/>
                </a:lnTo>
                <a:lnTo>
                  <a:pt x="2048979" y="261620"/>
                </a:lnTo>
                <a:lnTo>
                  <a:pt x="2048256" y="266700"/>
                </a:lnTo>
                <a:lnTo>
                  <a:pt x="2052396" y="266700"/>
                </a:lnTo>
                <a:lnTo>
                  <a:pt x="2055888" y="267970"/>
                </a:lnTo>
                <a:lnTo>
                  <a:pt x="2061095" y="270510"/>
                </a:lnTo>
                <a:lnTo>
                  <a:pt x="2062810" y="271780"/>
                </a:lnTo>
                <a:lnTo>
                  <a:pt x="2064931" y="275590"/>
                </a:lnTo>
                <a:lnTo>
                  <a:pt x="2065159" y="278130"/>
                </a:lnTo>
                <a:lnTo>
                  <a:pt x="2064575" y="280670"/>
                </a:lnTo>
                <a:lnTo>
                  <a:pt x="2063610" y="284480"/>
                </a:lnTo>
                <a:lnTo>
                  <a:pt x="2061591" y="289560"/>
                </a:lnTo>
                <a:lnTo>
                  <a:pt x="2054415" y="307340"/>
                </a:lnTo>
                <a:lnTo>
                  <a:pt x="2030730" y="363220"/>
                </a:lnTo>
                <a:lnTo>
                  <a:pt x="2028621" y="368300"/>
                </a:lnTo>
                <a:lnTo>
                  <a:pt x="2025243" y="372110"/>
                </a:lnTo>
                <a:lnTo>
                  <a:pt x="2022652" y="373380"/>
                </a:lnTo>
                <a:lnTo>
                  <a:pt x="2015794" y="374650"/>
                </a:lnTo>
                <a:lnTo>
                  <a:pt x="2010613" y="373380"/>
                </a:lnTo>
                <a:lnTo>
                  <a:pt x="2004225" y="370840"/>
                </a:lnTo>
                <a:lnTo>
                  <a:pt x="2002129" y="375920"/>
                </a:lnTo>
                <a:lnTo>
                  <a:pt x="2066417" y="403860"/>
                </a:lnTo>
                <a:lnTo>
                  <a:pt x="2068499" y="398780"/>
                </a:lnTo>
                <a:lnTo>
                  <a:pt x="2062835" y="396240"/>
                </a:lnTo>
                <a:lnTo>
                  <a:pt x="2058847" y="393700"/>
                </a:lnTo>
                <a:lnTo>
                  <a:pt x="2054199" y="387350"/>
                </a:lnTo>
                <a:lnTo>
                  <a:pt x="2052967" y="384810"/>
                </a:lnTo>
                <a:lnTo>
                  <a:pt x="2052599" y="377190"/>
                </a:lnTo>
                <a:lnTo>
                  <a:pt x="2053285" y="374650"/>
                </a:lnTo>
                <a:lnTo>
                  <a:pt x="2053958" y="372110"/>
                </a:lnTo>
                <a:lnTo>
                  <a:pt x="2082368" y="304800"/>
                </a:lnTo>
                <a:lnTo>
                  <a:pt x="2090394" y="298450"/>
                </a:lnTo>
                <a:lnTo>
                  <a:pt x="2097252" y="293370"/>
                </a:lnTo>
                <a:lnTo>
                  <a:pt x="2102942" y="292100"/>
                </a:lnTo>
                <a:lnTo>
                  <a:pt x="2105634" y="290830"/>
                </a:lnTo>
                <a:lnTo>
                  <a:pt x="2107806" y="290830"/>
                </a:lnTo>
                <a:lnTo>
                  <a:pt x="2111375" y="292100"/>
                </a:lnTo>
                <a:lnTo>
                  <a:pt x="2113648" y="294640"/>
                </a:lnTo>
                <a:lnTo>
                  <a:pt x="2118931" y="304800"/>
                </a:lnTo>
                <a:lnTo>
                  <a:pt x="2121852" y="307340"/>
                </a:lnTo>
                <a:lnTo>
                  <a:pt x="2128329" y="309880"/>
                </a:lnTo>
                <a:lnTo>
                  <a:pt x="2131695" y="309880"/>
                </a:lnTo>
                <a:lnTo>
                  <a:pt x="2138527" y="307340"/>
                </a:lnTo>
                <a:lnTo>
                  <a:pt x="2140991" y="304800"/>
                </a:lnTo>
                <a:lnTo>
                  <a:pt x="2144204" y="297180"/>
                </a:lnTo>
                <a:close/>
              </a:path>
              <a:path w="2545079" h="740410">
                <a:moveTo>
                  <a:pt x="2237155" y="323850"/>
                </a:moveTo>
                <a:lnTo>
                  <a:pt x="2232634" y="321310"/>
                </a:lnTo>
                <a:lnTo>
                  <a:pt x="2230615" y="322580"/>
                </a:lnTo>
                <a:lnTo>
                  <a:pt x="2229053" y="323850"/>
                </a:lnTo>
                <a:lnTo>
                  <a:pt x="2226868" y="325120"/>
                </a:lnTo>
                <a:lnTo>
                  <a:pt x="2225586" y="323850"/>
                </a:lnTo>
                <a:lnTo>
                  <a:pt x="2222576" y="322580"/>
                </a:lnTo>
                <a:lnTo>
                  <a:pt x="2219756" y="321310"/>
                </a:lnTo>
                <a:lnTo>
                  <a:pt x="2209533" y="312420"/>
                </a:lnTo>
                <a:lnTo>
                  <a:pt x="2207691" y="311150"/>
                </a:lnTo>
                <a:lnTo>
                  <a:pt x="2203996" y="308610"/>
                </a:lnTo>
                <a:lnTo>
                  <a:pt x="2199055" y="307340"/>
                </a:lnTo>
                <a:lnTo>
                  <a:pt x="2190750" y="304800"/>
                </a:lnTo>
                <a:lnTo>
                  <a:pt x="2182660" y="303530"/>
                </a:lnTo>
                <a:lnTo>
                  <a:pt x="2174798" y="303530"/>
                </a:lnTo>
                <a:lnTo>
                  <a:pt x="2142223" y="335280"/>
                </a:lnTo>
                <a:lnTo>
                  <a:pt x="2141486" y="342900"/>
                </a:lnTo>
                <a:lnTo>
                  <a:pt x="2143391" y="349250"/>
                </a:lnTo>
                <a:lnTo>
                  <a:pt x="2169007" y="387350"/>
                </a:lnTo>
                <a:lnTo>
                  <a:pt x="2174646" y="394970"/>
                </a:lnTo>
                <a:lnTo>
                  <a:pt x="2178812" y="401320"/>
                </a:lnTo>
                <a:lnTo>
                  <a:pt x="2181504" y="406400"/>
                </a:lnTo>
                <a:lnTo>
                  <a:pt x="2184120" y="412750"/>
                </a:lnTo>
                <a:lnTo>
                  <a:pt x="2184095" y="417830"/>
                </a:lnTo>
                <a:lnTo>
                  <a:pt x="2179218" y="430530"/>
                </a:lnTo>
                <a:lnTo>
                  <a:pt x="2175345" y="433070"/>
                </a:lnTo>
                <a:lnTo>
                  <a:pt x="2164270" y="438150"/>
                </a:lnTo>
                <a:lnTo>
                  <a:pt x="2158339" y="436880"/>
                </a:lnTo>
                <a:lnTo>
                  <a:pt x="2129231" y="406400"/>
                </a:lnTo>
                <a:lnTo>
                  <a:pt x="2127935" y="398780"/>
                </a:lnTo>
                <a:lnTo>
                  <a:pt x="2128024" y="389890"/>
                </a:lnTo>
                <a:lnTo>
                  <a:pt x="2129472" y="379730"/>
                </a:lnTo>
                <a:lnTo>
                  <a:pt x="2124951" y="377190"/>
                </a:lnTo>
                <a:lnTo>
                  <a:pt x="2105977" y="422910"/>
                </a:lnTo>
                <a:lnTo>
                  <a:pt x="2110511" y="424180"/>
                </a:lnTo>
                <a:lnTo>
                  <a:pt x="2114842" y="421640"/>
                </a:lnTo>
                <a:lnTo>
                  <a:pt x="2118868" y="424180"/>
                </a:lnTo>
                <a:lnTo>
                  <a:pt x="2121141" y="425450"/>
                </a:lnTo>
                <a:lnTo>
                  <a:pt x="2123770" y="426720"/>
                </a:lnTo>
                <a:lnTo>
                  <a:pt x="2130196" y="431800"/>
                </a:lnTo>
                <a:lnTo>
                  <a:pt x="2136444" y="436880"/>
                </a:lnTo>
                <a:lnTo>
                  <a:pt x="2142490" y="439420"/>
                </a:lnTo>
                <a:lnTo>
                  <a:pt x="2148344" y="441960"/>
                </a:lnTo>
                <a:lnTo>
                  <a:pt x="2156447" y="445770"/>
                </a:lnTo>
                <a:lnTo>
                  <a:pt x="2173160" y="445770"/>
                </a:lnTo>
                <a:lnTo>
                  <a:pt x="2181771" y="444500"/>
                </a:lnTo>
                <a:lnTo>
                  <a:pt x="2189835" y="440690"/>
                </a:lnTo>
                <a:lnTo>
                  <a:pt x="2194356" y="438150"/>
                </a:lnTo>
                <a:lnTo>
                  <a:pt x="2196617" y="436880"/>
                </a:lnTo>
                <a:lnTo>
                  <a:pt x="2202154" y="430530"/>
                </a:lnTo>
                <a:lnTo>
                  <a:pt x="2206409" y="421640"/>
                </a:lnTo>
                <a:lnTo>
                  <a:pt x="2209139" y="411480"/>
                </a:lnTo>
                <a:lnTo>
                  <a:pt x="2207945" y="398780"/>
                </a:lnTo>
                <a:lnTo>
                  <a:pt x="2202802" y="387350"/>
                </a:lnTo>
                <a:lnTo>
                  <a:pt x="2193734" y="374650"/>
                </a:lnTo>
                <a:lnTo>
                  <a:pt x="2170938" y="347980"/>
                </a:lnTo>
                <a:lnTo>
                  <a:pt x="2166861" y="341630"/>
                </a:lnTo>
                <a:lnTo>
                  <a:pt x="2165616" y="337820"/>
                </a:lnTo>
                <a:lnTo>
                  <a:pt x="2164245" y="332740"/>
                </a:lnTo>
                <a:lnTo>
                  <a:pt x="2164638" y="327660"/>
                </a:lnTo>
                <a:lnTo>
                  <a:pt x="2168537" y="317500"/>
                </a:lnTo>
                <a:lnTo>
                  <a:pt x="2172093" y="314960"/>
                </a:lnTo>
                <a:lnTo>
                  <a:pt x="2182812" y="311150"/>
                </a:lnTo>
                <a:lnTo>
                  <a:pt x="2188692" y="312420"/>
                </a:lnTo>
                <a:lnTo>
                  <a:pt x="2215591" y="342900"/>
                </a:lnTo>
                <a:lnTo>
                  <a:pt x="2215667" y="353060"/>
                </a:lnTo>
                <a:lnTo>
                  <a:pt x="2214537" y="364490"/>
                </a:lnTo>
                <a:lnTo>
                  <a:pt x="2219058" y="365760"/>
                </a:lnTo>
                <a:lnTo>
                  <a:pt x="2236609" y="325120"/>
                </a:lnTo>
                <a:lnTo>
                  <a:pt x="2237155" y="323850"/>
                </a:lnTo>
                <a:close/>
              </a:path>
              <a:path w="2545079" h="740410">
                <a:moveTo>
                  <a:pt x="2544927" y="690232"/>
                </a:moveTo>
                <a:lnTo>
                  <a:pt x="1167345" y="110197"/>
                </a:lnTo>
                <a:lnTo>
                  <a:pt x="1177201" y="86791"/>
                </a:lnTo>
                <a:lnTo>
                  <a:pt x="1092200" y="92329"/>
                </a:lnTo>
                <a:lnTo>
                  <a:pt x="1147635" y="157022"/>
                </a:lnTo>
                <a:lnTo>
                  <a:pt x="1157490" y="133604"/>
                </a:lnTo>
                <a:lnTo>
                  <a:pt x="2477084" y="689241"/>
                </a:lnTo>
                <a:lnTo>
                  <a:pt x="76200" y="689241"/>
                </a:lnTo>
                <a:lnTo>
                  <a:pt x="76200" y="663841"/>
                </a:lnTo>
                <a:lnTo>
                  <a:pt x="0" y="701941"/>
                </a:lnTo>
                <a:lnTo>
                  <a:pt x="76200" y="740041"/>
                </a:lnTo>
                <a:lnTo>
                  <a:pt x="76200" y="714641"/>
                </a:lnTo>
                <a:lnTo>
                  <a:pt x="2514600" y="714629"/>
                </a:lnTo>
                <a:lnTo>
                  <a:pt x="2514600" y="705027"/>
                </a:lnTo>
                <a:lnTo>
                  <a:pt x="2535059" y="713638"/>
                </a:lnTo>
                <a:lnTo>
                  <a:pt x="2544927" y="6902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69688" y="3218090"/>
            <a:ext cx="109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Answers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65900" y="3571113"/>
            <a:ext cx="1379220" cy="1001394"/>
          </a:xfrm>
          <a:custGeom>
            <a:avLst/>
            <a:gdLst/>
            <a:ahLst/>
            <a:cxnLst/>
            <a:rect l="l" t="t" r="r" b="b"/>
            <a:pathLst>
              <a:path w="1379220" h="1001395">
                <a:moveTo>
                  <a:pt x="224637" y="740587"/>
                </a:moveTo>
                <a:lnTo>
                  <a:pt x="221386" y="736777"/>
                </a:lnTo>
                <a:lnTo>
                  <a:pt x="211670" y="743127"/>
                </a:lnTo>
                <a:lnTo>
                  <a:pt x="207327" y="745667"/>
                </a:lnTo>
                <a:lnTo>
                  <a:pt x="195910" y="745667"/>
                </a:lnTo>
                <a:lnTo>
                  <a:pt x="190665" y="743127"/>
                </a:lnTo>
                <a:lnTo>
                  <a:pt x="186156" y="738047"/>
                </a:lnTo>
                <a:lnTo>
                  <a:pt x="102285" y="623747"/>
                </a:lnTo>
                <a:lnTo>
                  <a:pt x="95770" y="614857"/>
                </a:lnTo>
                <a:lnTo>
                  <a:pt x="92240" y="607237"/>
                </a:lnTo>
                <a:lnTo>
                  <a:pt x="92519" y="597077"/>
                </a:lnTo>
                <a:lnTo>
                  <a:pt x="95923" y="591997"/>
                </a:lnTo>
                <a:lnTo>
                  <a:pt x="108432" y="583107"/>
                </a:lnTo>
                <a:lnTo>
                  <a:pt x="105181" y="578027"/>
                </a:lnTo>
                <a:lnTo>
                  <a:pt x="35483" y="628827"/>
                </a:lnTo>
                <a:lnTo>
                  <a:pt x="38747" y="633907"/>
                </a:lnTo>
                <a:lnTo>
                  <a:pt x="48336" y="626287"/>
                </a:lnTo>
                <a:lnTo>
                  <a:pt x="52730" y="625017"/>
                </a:lnTo>
                <a:lnTo>
                  <a:pt x="57658" y="623747"/>
                </a:lnTo>
                <a:lnTo>
                  <a:pt x="61188" y="623747"/>
                </a:lnTo>
                <a:lnTo>
                  <a:pt x="164236" y="755827"/>
                </a:lnTo>
                <a:lnTo>
                  <a:pt x="167805" y="762177"/>
                </a:lnTo>
                <a:lnTo>
                  <a:pt x="167767" y="767257"/>
                </a:lnTo>
                <a:lnTo>
                  <a:pt x="167601" y="772337"/>
                </a:lnTo>
                <a:lnTo>
                  <a:pt x="164160" y="778687"/>
                </a:lnTo>
                <a:lnTo>
                  <a:pt x="151688" y="787577"/>
                </a:lnTo>
                <a:lnTo>
                  <a:pt x="154952" y="791387"/>
                </a:lnTo>
                <a:lnTo>
                  <a:pt x="217678" y="745667"/>
                </a:lnTo>
                <a:lnTo>
                  <a:pt x="224637" y="740587"/>
                </a:lnTo>
                <a:close/>
              </a:path>
              <a:path w="1379220" h="1001395">
                <a:moveTo>
                  <a:pt x="352475" y="646607"/>
                </a:moveTo>
                <a:lnTo>
                  <a:pt x="349300" y="642797"/>
                </a:lnTo>
                <a:lnTo>
                  <a:pt x="344017" y="646607"/>
                </a:lnTo>
                <a:lnTo>
                  <a:pt x="339991" y="649147"/>
                </a:lnTo>
                <a:lnTo>
                  <a:pt x="331863" y="649147"/>
                </a:lnTo>
                <a:lnTo>
                  <a:pt x="329514" y="647877"/>
                </a:lnTo>
                <a:lnTo>
                  <a:pt x="326580" y="645337"/>
                </a:lnTo>
                <a:lnTo>
                  <a:pt x="322554" y="641527"/>
                </a:lnTo>
                <a:lnTo>
                  <a:pt x="282994" y="588187"/>
                </a:lnTo>
                <a:lnTo>
                  <a:pt x="279476" y="583107"/>
                </a:lnTo>
                <a:lnTo>
                  <a:pt x="277710" y="580567"/>
                </a:lnTo>
                <a:lnTo>
                  <a:pt x="272821" y="575487"/>
                </a:lnTo>
                <a:lnTo>
                  <a:pt x="268287" y="570407"/>
                </a:lnTo>
                <a:lnTo>
                  <a:pt x="264147" y="567867"/>
                </a:lnTo>
                <a:lnTo>
                  <a:pt x="256540" y="562787"/>
                </a:lnTo>
                <a:lnTo>
                  <a:pt x="249466" y="560247"/>
                </a:lnTo>
                <a:lnTo>
                  <a:pt x="236423" y="560247"/>
                </a:lnTo>
                <a:lnTo>
                  <a:pt x="206502" y="599617"/>
                </a:lnTo>
                <a:lnTo>
                  <a:pt x="204431" y="617397"/>
                </a:lnTo>
                <a:lnTo>
                  <a:pt x="187350" y="594537"/>
                </a:lnTo>
                <a:lnTo>
                  <a:pt x="182181" y="598347"/>
                </a:lnTo>
                <a:lnTo>
                  <a:pt x="158953" y="635177"/>
                </a:lnTo>
                <a:lnTo>
                  <a:pt x="163918" y="638987"/>
                </a:lnTo>
                <a:lnTo>
                  <a:pt x="166154" y="635177"/>
                </a:lnTo>
                <a:lnTo>
                  <a:pt x="168389" y="632637"/>
                </a:lnTo>
                <a:lnTo>
                  <a:pt x="172707" y="628827"/>
                </a:lnTo>
                <a:lnTo>
                  <a:pt x="178765" y="628827"/>
                </a:lnTo>
                <a:lnTo>
                  <a:pt x="181114" y="630097"/>
                </a:lnTo>
                <a:lnTo>
                  <a:pt x="186524" y="635177"/>
                </a:lnTo>
                <a:lnTo>
                  <a:pt x="190525" y="640257"/>
                </a:lnTo>
                <a:lnTo>
                  <a:pt x="195821" y="647877"/>
                </a:lnTo>
                <a:lnTo>
                  <a:pt x="238264" y="705027"/>
                </a:lnTo>
                <a:lnTo>
                  <a:pt x="241261" y="711377"/>
                </a:lnTo>
                <a:lnTo>
                  <a:pt x="241515" y="718997"/>
                </a:lnTo>
                <a:lnTo>
                  <a:pt x="238785" y="724077"/>
                </a:lnTo>
                <a:lnTo>
                  <a:pt x="230784" y="729157"/>
                </a:lnTo>
                <a:lnTo>
                  <a:pt x="233959" y="734237"/>
                </a:lnTo>
                <a:lnTo>
                  <a:pt x="283197" y="697407"/>
                </a:lnTo>
                <a:lnTo>
                  <a:pt x="288290" y="693597"/>
                </a:lnTo>
                <a:lnTo>
                  <a:pt x="285127" y="689787"/>
                </a:lnTo>
                <a:lnTo>
                  <a:pt x="279120" y="693597"/>
                </a:lnTo>
                <a:lnTo>
                  <a:pt x="274751" y="696137"/>
                </a:lnTo>
                <a:lnTo>
                  <a:pt x="212458" y="628827"/>
                </a:lnTo>
                <a:lnTo>
                  <a:pt x="209638" y="625017"/>
                </a:lnTo>
                <a:lnTo>
                  <a:pt x="210883" y="617397"/>
                </a:lnTo>
                <a:lnTo>
                  <a:pt x="211709" y="612317"/>
                </a:lnTo>
                <a:lnTo>
                  <a:pt x="215226" y="602157"/>
                </a:lnTo>
                <a:lnTo>
                  <a:pt x="220192" y="594537"/>
                </a:lnTo>
                <a:lnTo>
                  <a:pt x="226606" y="588187"/>
                </a:lnTo>
                <a:lnTo>
                  <a:pt x="232765" y="583107"/>
                </a:lnTo>
                <a:lnTo>
                  <a:pt x="238810" y="583107"/>
                </a:lnTo>
                <a:lnTo>
                  <a:pt x="302285" y="655497"/>
                </a:lnTo>
                <a:lnTo>
                  <a:pt x="307149" y="668197"/>
                </a:lnTo>
                <a:lnTo>
                  <a:pt x="305358" y="673277"/>
                </a:lnTo>
                <a:lnTo>
                  <a:pt x="302361" y="677087"/>
                </a:lnTo>
                <a:lnTo>
                  <a:pt x="294957" y="682167"/>
                </a:lnTo>
                <a:lnTo>
                  <a:pt x="298132" y="687247"/>
                </a:lnTo>
                <a:lnTo>
                  <a:pt x="349072" y="649147"/>
                </a:lnTo>
                <a:lnTo>
                  <a:pt x="352475" y="646607"/>
                </a:lnTo>
                <a:close/>
              </a:path>
              <a:path w="1379220" h="1001395">
                <a:moveTo>
                  <a:pt x="429361" y="590727"/>
                </a:moveTo>
                <a:lnTo>
                  <a:pt x="426186" y="585647"/>
                </a:lnTo>
                <a:lnTo>
                  <a:pt x="411276" y="597077"/>
                </a:lnTo>
                <a:lnTo>
                  <a:pt x="406019" y="598347"/>
                </a:lnTo>
                <a:lnTo>
                  <a:pt x="400481" y="597077"/>
                </a:lnTo>
                <a:lnTo>
                  <a:pt x="396240" y="595807"/>
                </a:lnTo>
                <a:lnTo>
                  <a:pt x="390359" y="590727"/>
                </a:lnTo>
                <a:lnTo>
                  <a:pt x="340055" y="522147"/>
                </a:lnTo>
                <a:lnTo>
                  <a:pt x="329806" y="508177"/>
                </a:lnTo>
                <a:lnTo>
                  <a:pt x="341464" y="499287"/>
                </a:lnTo>
                <a:lnTo>
                  <a:pt x="358114" y="486587"/>
                </a:lnTo>
                <a:lnTo>
                  <a:pt x="351777" y="477697"/>
                </a:lnTo>
                <a:lnTo>
                  <a:pt x="323469" y="499287"/>
                </a:lnTo>
                <a:lnTo>
                  <a:pt x="317652" y="491667"/>
                </a:lnTo>
                <a:lnTo>
                  <a:pt x="309232" y="478967"/>
                </a:lnTo>
                <a:lnTo>
                  <a:pt x="302793" y="470077"/>
                </a:lnTo>
                <a:lnTo>
                  <a:pt x="298373" y="462457"/>
                </a:lnTo>
                <a:lnTo>
                  <a:pt x="295948" y="458647"/>
                </a:lnTo>
                <a:lnTo>
                  <a:pt x="294043" y="453567"/>
                </a:lnTo>
                <a:lnTo>
                  <a:pt x="293649" y="448487"/>
                </a:lnTo>
                <a:lnTo>
                  <a:pt x="295884" y="440867"/>
                </a:lnTo>
                <a:lnTo>
                  <a:pt x="298284" y="438327"/>
                </a:lnTo>
                <a:lnTo>
                  <a:pt x="305003" y="433247"/>
                </a:lnTo>
                <a:lnTo>
                  <a:pt x="308317" y="431977"/>
                </a:lnTo>
                <a:lnTo>
                  <a:pt x="315506" y="430707"/>
                </a:lnTo>
                <a:lnTo>
                  <a:pt x="320382" y="431977"/>
                </a:lnTo>
                <a:lnTo>
                  <a:pt x="332701" y="435787"/>
                </a:lnTo>
                <a:lnTo>
                  <a:pt x="337286" y="437057"/>
                </a:lnTo>
                <a:lnTo>
                  <a:pt x="352475" y="423087"/>
                </a:lnTo>
                <a:lnTo>
                  <a:pt x="351853" y="420547"/>
                </a:lnTo>
                <a:lnTo>
                  <a:pt x="346798" y="412927"/>
                </a:lnTo>
                <a:lnTo>
                  <a:pt x="341515" y="410387"/>
                </a:lnTo>
                <a:lnTo>
                  <a:pt x="334238" y="410387"/>
                </a:lnTo>
                <a:lnTo>
                  <a:pt x="293509" y="430707"/>
                </a:lnTo>
                <a:lnTo>
                  <a:pt x="282232" y="467537"/>
                </a:lnTo>
                <a:lnTo>
                  <a:pt x="283235" y="475157"/>
                </a:lnTo>
                <a:lnTo>
                  <a:pt x="303682" y="513257"/>
                </a:lnTo>
                <a:lnTo>
                  <a:pt x="282321" y="529767"/>
                </a:lnTo>
                <a:lnTo>
                  <a:pt x="288671" y="537387"/>
                </a:lnTo>
                <a:lnTo>
                  <a:pt x="310019" y="522147"/>
                </a:lnTo>
                <a:lnTo>
                  <a:pt x="368808" y="602157"/>
                </a:lnTo>
                <a:lnTo>
                  <a:pt x="372186" y="608507"/>
                </a:lnTo>
                <a:lnTo>
                  <a:pt x="374180" y="614857"/>
                </a:lnTo>
                <a:lnTo>
                  <a:pt x="373951" y="618667"/>
                </a:lnTo>
                <a:lnTo>
                  <a:pt x="371017" y="625017"/>
                </a:lnTo>
                <a:lnTo>
                  <a:pt x="368693" y="628827"/>
                </a:lnTo>
                <a:lnTo>
                  <a:pt x="360578" y="633907"/>
                </a:lnTo>
                <a:lnTo>
                  <a:pt x="363740" y="638987"/>
                </a:lnTo>
                <a:lnTo>
                  <a:pt x="418998" y="598347"/>
                </a:lnTo>
                <a:lnTo>
                  <a:pt x="429361" y="590727"/>
                </a:lnTo>
                <a:close/>
              </a:path>
              <a:path w="1379220" h="1001395">
                <a:moveTo>
                  <a:pt x="515797" y="500557"/>
                </a:moveTo>
                <a:lnTo>
                  <a:pt x="514705" y="490397"/>
                </a:lnTo>
                <a:lnTo>
                  <a:pt x="512127" y="480237"/>
                </a:lnTo>
                <a:lnTo>
                  <a:pt x="508088" y="471347"/>
                </a:lnTo>
                <a:lnTo>
                  <a:pt x="502602" y="471347"/>
                </a:lnTo>
                <a:lnTo>
                  <a:pt x="504647" y="480237"/>
                </a:lnTo>
                <a:lnTo>
                  <a:pt x="505421" y="486587"/>
                </a:lnTo>
                <a:lnTo>
                  <a:pt x="505536" y="490397"/>
                </a:lnTo>
                <a:lnTo>
                  <a:pt x="505421" y="495477"/>
                </a:lnTo>
                <a:lnTo>
                  <a:pt x="504164" y="501827"/>
                </a:lnTo>
                <a:lnTo>
                  <a:pt x="472059" y="528497"/>
                </a:lnTo>
                <a:lnTo>
                  <a:pt x="462076" y="529767"/>
                </a:lnTo>
                <a:lnTo>
                  <a:pt x="451345" y="528497"/>
                </a:lnTo>
                <a:lnTo>
                  <a:pt x="440512" y="524687"/>
                </a:lnTo>
                <a:lnTo>
                  <a:pt x="430225" y="518337"/>
                </a:lnTo>
                <a:lnTo>
                  <a:pt x="420484" y="509447"/>
                </a:lnTo>
                <a:lnTo>
                  <a:pt x="411276" y="498017"/>
                </a:lnTo>
                <a:lnTo>
                  <a:pt x="419912" y="491667"/>
                </a:lnTo>
                <a:lnTo>
                  <a:pt x="487210" y="442137"/>
                </a:lnTo>
                <a:lnTo>
                  <a:pt x="457034" y="420712"/>
                </a:lnTo>
                <a:lnTo>
                  <a:pt x="457034" y="453567"/>
                </a:lnTo>
                <a:lnTo>
                  <a:pt x="406171" y="491667"/>
                </a:lnTo>
                <a:lnTo>
                  <a:pt x="402450" y="484047"/>
                </a:lnTo>
                <a:lnTo>
                  <a:pt x="400100" y="476427"/>
                </a:lnTo>
                <a:lnTo>
                  <a:pt x="399135" y="470077"/>
                </a:lnTo>
                <a:lnTo>
                  <a:pt x="399529" y="462457"/>
                </a:lnTo>
                <a:lnTo>
                  <a:pt x="400977" y="453567"/>
                </a:lnTo>
                <a:lnTo>
                  <a:pt x="405028" y="447217"/>
                </a:lnTo>
                <a:lnTo>
                  <a:pt x="415975" y="439597"/>
                </a:lnTo>
                <a:lnTo>
                  <a:pt x="421055" y="437057"/>
                </a:lnTo>
                <a:lnTo>
                  <a:pt x="432739" y="437057"/>
                </a:lnTo>
                <a:lnTo>
                  <a:pt x="438302" y="438327"/>
                </a:lnTo>
                <a:lnTo>
                  <a:pt x="446976" y="443407"/>
                </a:lnTo>
                <a:lnTo>
                  <a:pt x="451459" y="447217"/>
                </a:lnTo>
                <a:lnTo>
                  <a:pt x="457034" y="453567"/>
                </a:lnTo>
                <a:lnTo>
                  <a:pt x="457034" y="420712"/>
                </a:lnTo>
                <a:lnTo>
                  <a:pt x="451408" y="419277"/>
                </a:lnTo>
                <a:lnTo>
                  <a:pt x="441147" y="418007"/>
                </a:lnTo>
                <a:lnTo>
                  <a:pt x="431177" y="419277"/>
                </a:lnTo>
                <a:lnTo>
                  <a:pt x="395033" y="447217"/>
                </a:lnTo>
                <a:lnTo>
                  <a:pt x="387426" y="471347"/>
                </a:lnTo>
                <a:lnTo>
                  <a:pt x="387464" y="484047"/>
                </a:lnTo>
                <a:lnTo>
                  <a:pt x="405257" y="525957"/>
                </a:lnTo>
                <a:lnTo>
                  <a:pt x="437476" y="552627"/>
                </a:lnTo>
                <a:lnTo>
                  <a:pt x="462153" y="557707"/>
                </a:lnTo>
                <a:lnTo>
                  <a:pt x="473798" y="557707"/>
                </a:lnTo>
                <a:lnTo>
                  <a:pt x="509219" y="532307"/>
                </a:lnTo>
                <a:lnTo>
                  <a:pt x="510247" y="529767"/>
                </a:lnTo>
                <a:lnTo>
                  <a:pt x="513334" y="522147"/>
                </a:lnTo>
                <a:lnTo>
                  <a:pt x="515429" y="511987"/>
                </a:lnTo>
                <a:lnTo>
                  <a:pt x="515797" y="500557"/>
                </a:lnTo>
                <a:close/>
              </a:path>
              <a:path w="1379220" h="1001395">
                <a:moveTo>
                  <a:pt x="603211" y="462457"/>
                </a:moveTo>
                <a:lnTo>
                  <a:pt x="600036" y="458647"/>
                </a:lnTo>
                <a:lnTo>
                  <a:pt x="595083" y="462457"/>
                </a:lnTo>
                <a:lnTo>
                  <a:pt x="590753" y="463727"/>
                </a:lnTo>
                <a:lnTo>
                  <a:pt x="583361" y="464997"/>
                </a:lnTo>
                <a:lnTo>
                  <a:pt x="580199" y="464997"/>
                </a:lnTo>
                <a:lnTo>
                  <a:pt x="526491" y="398957"/>
                </a:lnTo>
                <a:lnTo>
                  <a:pt x="524560" y="379907"/>
                </a:lnTo>
                <a:lnTo>
                  <a:pt x="525741" y="373557"/>
                </a:lnTo>
                <a:lnTo>
                  <a:pt x="526249" y="371017"/>
                </a:lnTo>
                <a:lnTo>
                  <a:pt x="527227" y="369747"/>
                </a:lnTo>
                <a:lnTo>
                  <a:pt x="530339" y="367207"/>
                </a:lnTo>
                <a:lnTo>
                  <a:pt x="544944" y="367207"/>
                </a:lnTo>
                <a:lnTo>
                  <a:pt x="549097" y="365937"/>
                </a:lnTo>
                <a:lnTo>
                  <a:pt x="554774" y="362127"/>
                </a:lnTo>
                <a:lnTo>
                  <a:pt x="556463" y="359587"/>
                </a:lnTo>
                <a:lnTo>
                  <a:pt x="557453" y="351967"/>
                </a:lnTo>
                <a:lnTo>
                  <a:pt x="556552" y="348157"/>
                </a:lnTo>
                <a:lnTo>
                  <a:pt x="551675" y="341807"/>
                </a:lnTo>
                <a:lnTo>
                  <a:pt x="547954" y="339267"/>
                </a:lnTo>
                <a:lnTo>
                  <a:pt x="538264" y="337997"/>
                </a:lnTo>
                <a:lnTo>
                  <a:pt x="533641" y="339267"/>
                </a:lnTo>
                <a:lnTo>
                  <a:pt x="518160" y="373557"/>
                </a:lnTo>
                <a:lnTo>
                  <a:pt x="519087" y="388797"/>
                </a:lnTo>
                <a:lnTo>
                  <a:pt x="500938" y="363397"/>
                </a:lnTo>
                <a:lnTo>
                  <a:pt x="495896" y="367207"/>
                </a:lnTo>
                <a:lnTo>
                  <a:pt x="472541" y="405307"/>
                </a:lnTo>
                <a:lnTo>
                  <a:pt x="476910" y="409117"/>
                </a:lnTo>
                <a:lnTo>
                  <a:pt x="479145" y="405307"/>
                </a:lnTo>
                <a:lnTo>
                  <a:pt x="481507" y="402767"/>
                </a:lnTo>
                <a:lnTo>
                  <a:pt x="486067" y="398957"/>
                </a:lnTo>
                <a:lnTo>
                  <a:pt x="492658" y="398957"/>
                </a:lnTo>
                <a:lnTo>
                  <a:pt x="497243" y="401497"/>
                </a:lnTo>
                <a:lnTo>
                  <a:pt x="499630" y="404037"/>
                </a:lnTo>
                <a:lnTo>
                  <a:pt x="503364" y="409117"/>
                </a:lnTo>
                <a:lnTo>
                  <a:pt x="508419" y="415467"/>
                </a:lnTo>
                <a:lnTo>
                  <a:pt x="514794" y="424357"/>
                </a:lnTo>
                <a:lnTo>
                  <a:pt x="550773" y="472617"/>
                </a:lnTo>
                <a:lnTo>
                  <a:pt x="553427" y="477697"/>
                </a:lnTo>
                <a:lnTo>
                  <a:pt x="555282" y="482777"/>
                </a:lnTo>
                <a:lnTo>
                  <a:pt x="555371" y="485317"/>
                </a:lnTo>
                <a:lnTo>
                  <a:pt x="552894" y="491667"/>
                </a:lnTo>
                <a:lnTo>
                  <a:pt x="549376" y="495477"/>
                </a:lnTo>
                <a:lnTo>
                  <a:pt x="543775" y="499287"/>
                </a:lnTo>
                <a:lnTo>
                  <a:pt x="546950" y="504367"/>
                </a:lnTo>
                <a:lnTo>
                  <a:pt x="599795" y="464997"/>
                </a:lnTo>
                <a:lnTo>
                  <a:pt x="603211" y="462457"/>
                </a:lnTo>
                <a:close/>
              </a:path>
              <a:path w="1379220" h="1001395">
                <a:moveTo>
                  <a:pt x="698754" y="376097"/>
                </a:moveTo>
                <a:lnTo>
                  <a:pt x="698131" y="367207"/>
                </a:lnTo>
                <a:lnTo>
                  <a:pt x="697268" y="364667"/>
                </a:lnTo>
                <a:lnTo>
                  <a:pt x="695553" y="359587"/>
                </a:lnTo>
                <a:lnTo>
                  <a:pt x="691019" y="351967"/>
                </a:lnTo>
                <a:lnTo>
                  <a:pt x="684085" y="345617"/>
                </a:lnTo>
                <a:lnTo>
                  <a:pt x="682701" y="344347"/>
                </a:lnTo>
                <a:lnTo>
                  <a:pt x="672045" y="339267"/>
                </a:lnTo>
                <a:lnTo>
                  <a:pt x="659028" y="336727"/>
                </a:lnTo>
                <a:lnTo>
                  <a:pt x="643674" y="339267"/>
                </a:lnTo>
                <a:lnTo>
                  <a:pt x="609612" y="344347"/>
                </a:lnTo>
                <a:lnTo>
                  <a:pt x="602018" y="345617"/>
                </a:lnTo>
                <a:lnTo>
                  <a:pt x="597128" y="344347"/>
                </a:lnTo>
                <a:lnTo>
                  <a:pt x="592213" y="341807"/>
                </a:lnTo>
                <a:lnTo>
                  <a:pt x="588124" y="339267"/>
                </a:lnTo>
                <a:lnTo>
                  <a:pt x="582193" y="331647"/>
                </a:lnTo>
                <a:lnTo>
                  <a:pt x="581494" y="326567"/>
                </a:lnTo>
                <a:lnTo>
                  <a:pt x="584034" y="316407"/>
                </a:lnTo>
                <a:lnTo>
                  <a:pt x="587463" y="311327"/>
                </a:lnTo>
                <a:lnTo>
                  <a:pt x="600417" y="301167"/>
                </a:lnTo>
                <a:lnTo>
                  <a:pt x="608025" y="299897"/>
                </a:lnTo>
                <a:lnTo>
                  <a:pt x="615899" y="299897"/>
                </a:lnTo>
                <a:lnTo>
                  <a:pt x="622160" y="301167"/>
                </a:lnTo>
                <a:lnTo>
                  <a:pt x="629132" y="304977"/>
                </a:lnTo>
                <a:lnTo>
                  <a:pt x="636816" y="308787"/>
                </a:lnTo>
                <a:lnTo>
                  <a:pt x="645210" y="315137"/>
                </a:lnTo>
                <a:lnTo>
                  <a:pt x="649173" y="312597"/>
                </a:lnTo>
                <a:lnTo>
                  <a:pt x="640016" y="299897"/>
                </a:lnTo>
                <a:lnTo>
                  <a:pt x="621690" y="274497"/>
                </a:lnTo>
                <a:lnTo>
                  <a:pt x="617728" y="278307"/>
                </a:lnTo>
                <a:lnTo>
                  <a:pt x="618185" y="280847"/>
                </a:lnTo>
                <a:lnTo>
                  <a:pt x="618248" y="282117"/>
                </a:lnTo>
                <a:lnTo>
                  <a:pt x="617639" y="284657"/>
                </a:lnTo>
                <a:lnTo>
                  <a:pt x="616839" y="285927"/>
                </a:lnTo>
                <a:lnTo>
                  <a:pt x="614197" y="287197"/>
                </a:lnTo>
                <a:lnTo>
                  <a:pt x="611035" y="288467"/>
                </a:lnTo>
                <a:lnTo>
                  <a:pt x="606082" y="291007"/>
                </a:lnTo>
                <a:lnTo>
                  <a:pt x="598576" y="293547"/>
                </a:lnTo>
                <a:lnTo>
                  <a:pt x="592658" y="296087"/>
                </a:lnTo>
                <a:lnTo>
                  <a:pt x="588340" y="299897"/>
                </a:lnTo>
                <a:lnTo>
                  <a:pt x="581723" y="304977"/>
                </a:lnTo>
                <a:lnTo>
                  <a:pt x="576630" y="311327"/>
                </a:lnTo>
                <a:lnTo>
                  <a:pt x="573049" y="318947"/>
                </a:lnTo>
                <a:lnTo>
                  <a:pt x="570992" y="326567"/>
                </a:lnTo>
                <a:lnTo>
                  <a:pt x="570471" y="334187"/>
                </a:lnTo>
                <a:lnTo>
                  <a:pt x="571525" y="341807"/>
                </a:lnTo>
                <a:lnTo>
                  <a:pt x="596430" y="369747"/>
                </a:lnTo>
                <a:lnTo>
                  <a:pt x="619633" y="369747"/>
                </a:lnTo>
                <a:lnTo>
                  <a:pt x="630669" y="368477"/>
                </a:lnTo>
                <a:lnTo>
                  <a:pt x="641680" y="365937"/>
                </a:lnTo>
                <a:lnTo>
                  <a:pt x="650963" y="364667"/>
                </a:lnTo>
                <a:lnTo>
                  <a:pt x="664362" y="364667"/>
                </a:lnTo>
                <a:lnTo>
                  <a:pt x="671004" y="365937"/>
                </a:lnTo>
                <a:lnTo>
                  <a:pt x="676351" y="369747"/>
                </a:lnTo>
                <a:lnTo>
                  <a:pt x="683742" y="379907"/>
                </a:lnTo>
                <a:lnTo>
                  <a:pt x="684872" y="384987"/>
                </a:lnTo>
                <a:lnTo>
                  <a:pt x="682675" y="396417"/>
                </a:lnTo>
                <a:lnTo>
                  <a:pt x="653973" y="412927"/>
                </a:lnTo>
                <a:lnTo>
                  <a:pt x="638492" y="410387"/>
                </a:lnTo>
                <a:lnTo>
                  <a:pt x="630643" y="407847"/>
                </a:lnTo>
                <a:lnTo>
                  <a:pt x="622782" y="402767"/>
                </a:lnTo>
                <a:lnTo>
                  <a:pt x="614934" y="396417"/>
                </a:lnTo>
                <a:lnTo>
                  <a:pt x="610971" y="398957"/>
                </a:lnTo>
                <a:lnTo>
                  <a:pt x="639787" y="438327"/>
                </a:lnTo>
                <a:lnTo>
                  <a:pt x="643750" y="435787"/>
                </a:lnTo>
                <a:lnTo>
                  <a:pt x="643255" y="433247"/>
                </a:lnTo>
                <a:lnTo>
                  <a:pt x="643928" y="430707"/>
                </a:lnTo>
                <a:lnTo>
                  <a:pt x="647446" y="428167"/>
                </a:lnTo>
                <a:lnTo>
                  <a:pt x="649909" y="426897"/>
                </a:lnTo>
                <a:lnTo>
                  <a:pt x="653135" y="425627"/>
                </a:lnTo>
                <a:lnTo>
                  <a:pt x="660577" y="423087"/>
                </a:lnTo>
                <a:lnTo>
                  <a:pt x="667346" y="419277"/>
                </a:lnTo>
                <a:lnTo>
                  <a:pt x="673417" y="415467"/>
                </a:lnTo>
                <a:lnTo>
                  <a:pt x="678802" y="412927"/>
                </a:lnTo>
                <a:lnTo>
                  <a:pt x="685228" y="406577"/>
                </a:lnTo>
                <a:lnTo>
                  <a:pt x="690473" y="400227"/>
                </a:lnTo>
                <a:lnTo>
                  <a:pt x="694550" y="392607"/>
                </a:lnTo>
                <a:lnTo>
                  <a:pt x="697433" y="384987"/>
                </a:lnTo>
                <a:lnTo>
                  <a:pt x="698754" y="376097"/>
                </a:lnTo>
                <a:close/>
              </a:path>
              <a:path w="1379220" h="1001395">
                <a:moveTo>
                  <a:pt x="1379029" y="20586"/>
                </a:moveTo>
                <a:lnTo>
                  <a:pt x="1364157" y="0"/>
                </a:lnTo>
                <a:lnTo>
                  <a:pt x="54330" y="945984"/>
                </a:lnTo>
                <a:lnTo>
                  <a:pt x="39458" y="925385"/>
                </a:lnTo>
                <a:lnTo>
                  <a:pt x="0" y="1000887"/>
                </a:lnTo>
                <a:lnTo>
                  <a:pt x="84074" y="987171"/>
                </a:lnTo>
                <a:lnTo>
                  <a:pt x="69202" y="966571"/>
                </a:lnTo>
                <a:lnTo>
                  <a:pt x="1379029" y="2058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3901" y="238760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8100" y="0"/>
                </a:moveTo>
                <a:lnTo>
                  <a:pt x="0" y="76200"/>
                </a:lnTo>
                <a:lnTo>
                  <a:pt x="25400" y="76200"/>
                </a:lnTo>
                <a:lnTo>
                  <a:pt x="25398" y="457200"/>
                </a:lnTo>
                <a:lnTo>
                  <a:pt x="50798" y="457200"/>
                </a:lnTo>
                <a:lnTo>
                  <a:pt x="5080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4140200"/>
            <a:ext cx="0" cy="762000"/>
          </a:xfrm>
          <a:custGeom>
            <a:avLst/>
            <a:gdLst/>
            <a:ahLst/>
            <a:cxnLst/>
            <a:rect l="l" t="t" r="r" b="b"/>
            <a:pathLst>
              <a:path h="762000">
                <a:moveTo>
                  <a:pt x="0" y="0"/>
                </a:moveTo>
                <a:lnTo>
                  <a:pt x="1" y="762000"/>
                </a:lnTo>
              </a:path>
            </a:pathLst>
          </a:custGeom>
          <a:ln w="254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24087" y="3169394"/>
            <a:ext cx="988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lici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1212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>
                <a:solidFill>
                  <a:srgbClr val="EE5612"/>
                </a:solidFill>
              </a:rPr>
              <a:t>Conversational</a:t>
            </a:r>
            <a:r>
              <a:rPr sz="4200" spc="-80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Agents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3928" y="2009099"/>
            <a:ext cx="7193915" cy="40843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addition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understanding,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dialogues may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basis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systems 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interact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through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Airline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reservation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 example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Jurafsky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Martin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Involves: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7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 understanding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process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user’s utterances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Plan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Keeping track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 state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Dialogue generation</a:t>
            </a:r>
            <a:r>
              <a:rPr sz="20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make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responses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user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Current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proliferation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“chatbot”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software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Eliza to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Siri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02855"/>
            <a:ext cx="64719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dirty="0">
                <a:solidFill>
                  <a:srgbClr val="EE5612"/>
                </a:solidFill>
              </a:rPr>
              <a:t>Scope</a:t>
            </a:r>
            <a:r>
              <a:rPr sz="4200" spc="180" dirty="0">
                <a:solidFill>
                  <a:srgbClr val="EE5612"/>
                </a:solidFill>
              </a:rPr>
              <a:t> </a:t>
            </a:r>
            <a:r>
              <a:rPr sz="4200" spc="45" dirty="0">
                <a:solidFill>
                  <a:srgbClr val="EE5612"/>
                </a:solidFill>
              </a:rPr>
              <a:t>of</a:t>
            </a:r>
            <a:r>
              <a:rPr sz="4200" spc="185" dirty="0">
                <a:solidFill>
                  <a:srgbClr val="EE5612"/>
                </a:solidFill>
              </a:rPr>
              <a:t> </a:t>
            </a:r>
            <a:r>
              <a:rPr sz="4200" spc="85" dirty="0">
                <a:solidFill>
                  <a:srgbClr val="EE5612"/>
                </a:solidFill>
              </a:rPr>
              <a:t>Discourse</a:t>
            </a:r>
            <a:r>
              <a:rPr sz="4200" spc="-45" dirty="0">
                <a:solidFill>
                  <a:srgbClr val="EE5612"/>
                </a:solidFill>
              </a:rPr>
              <a:t> </a:t>
            </a:r>
            <a:r>
              <a:rPr sz="4200" spc="80" dirty="0">
                <a:solidFill>
                  <a:srgbClr val="EE5612"/>
                </a:solidFill>
              </a:rPr>
              <a:t>Analysis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2811528" y="6543492"/>
            <a:ext cx="3156585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SCHOOL OF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 INFORMATION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STUDIES</a:t>
            </a:r>
            <a:r>
              <a:rPr sz="800" b="1" spc="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|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SYRACUSE</a:t>
            </a:r>
            <a:r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800" b="1" spc="-5" dirty="0">
                <a:solidFill>
                  <a:srgbClr val="BFBFBF"/>
                </a:solidFill>
                <a:latin typeface="Times New Roman"/>
                <a:cs typeface="Times New Roman"/>
              </a:rPr>
              <a:t>UNIVERSITY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270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b="1" dirty="0">
                <a:solidFill>
                  <a:srgbClr val="BFBFBF"/>
                </a:solidFill>
                <a:latin typeface="Times New Roman"/>
                <a:cs typeface="Times New Roman"/>
              </a:rPr>
              <a:t>8</a:t>
            </a:fld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3679" y="1774442"/>
            <a:ext cx="7213600" cy="4856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94945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 analysis extract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from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more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explicit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discoverable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sentence-level</a:t>
            </a:r>
            <a:r>
              <a:rPr sz="22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syntax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semantics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methodologies?</a:t>
            </a:r>
            <a:endParaRPr sz="22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59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 which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provide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and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coherence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697865" marR="5080" indent="-137160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Linguistic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elements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contribute to the overall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document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 it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read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fluently.</a:t>
            </a:r>
            <a:endParaRPr sz="2000">
              <a:latin typeface="Times New Roman"/>
              <a:cs typeface="Times New Roman"/>
            </a:endParaRPr>
          </a:p>
          <a:p>
            <a:pPr marL="697865" marR="354965" indent="-137160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 introduce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references that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must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resolved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coreference </a:t>
            </a:r>
            <a:r>
              <a:rPr sz="2000" b="1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resolution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)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understand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semantics</a:t>
            </a:r>
            <a:endParaRPr sz="200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show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dependencies between sentences.</a:t>
            </a:r>
            <a:endParaRPr sz="2000">
              <a:latin typeface="Times New Roman"/>
              <a:cs typeface="Times New Roman"/>
            </a:endParaRPr>
          </a:p>
          <a:p>
            <a:pPr marL="56070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these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 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called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discourse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markers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Overall</a:t>
            </a:r>
            <a:r>
              <a:rPr sz="2000" b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topic(s)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4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Structural</a:t>
            </a:r>
            <a:r>
              <a:rPr sz="20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organization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text</a:t>
            </a:r>
            <a:endParaRPr sz="2000">
              <a:latin typeface="Times New Roman"/>
              <a:cs typeface="Times New Roman"/>
            </a:endParaRPr>
          </a:p>
          <a:p>
            <a:pPr marL="186690" marR="135255" indent="-137160">
              <a:lnSpc>
                <a:spcPct val="102299"/>
              </a:lnSpc>
              <a:spcBef>
                <a:spcPts val="235"/>
              </a:spcBef>
            </a:pPr>
            <a:r>
              <a:rPr sz="22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200" spc="6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linguistic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texts reveal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information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analyst?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222715" y="6545267"/>
            <a:ext cx="1270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1466" y="1932373"/>
            <a:ext cx="7915334" cy="447180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Download the Lab files located on BB in the folder: Lectures - Week 7.</a:t>
            </a:r>
            <a:endParaRPr lang="en-US" sz="1600" dirty="0">
              <a:effectLst/>
            </a:endParaRPr>
          </a:p>
          <a:p>
            <a:pPr marL="457200" algn="l" rtl="0" latinLnBrk="0">
              <a:spcBef>
                <a:spcPts val="180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labweek7.classifybasics.txt</a:t>
            </a:r>
            <a:endParaRPr lang="en-US" sz="1600" dirty="0">
              <a:effectLst/>
            </a:endParaRPr>
          </a:p>
          <a:p>
            <a:pPr marL="4572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lab1.classifynames.doc</a:t>
            </a:r>
            <a:endParaRPr lang="en-US" sz="1600" dirty="0">
              <a:effectLst/>
            </a:endParaRPr>
          </a:p>
          <a:p>
            <a:pPr marL="4572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lab2.posclassifier.doc</a:t>
            </a:r>
            <a:endParaRPr lang="en-US" sz="1600" dirty="0">
              <a:effectLst/>
            </a:endParaRPr>
          </a:p>
          <a:p>
            <a:pPr marL="4572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lab3.classifytext.doc</a:t>
            </a:r>
            <a:endParaRPr lang="en-US" sz="1600" dirty="0">
              <a:effectLst/>
            </a:endParaRPr>
          </a:p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282828"/>
              </a:solidFill>
              <a:effectLst/>
              <a:latin typeface="arial" panose="020B0604020202020204" pitchFamily="34" charset="0"/>
            </a:endParaRPr>
          </a:p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For this lab session, use the file</a:t>
            </a:r>
            <a:r>
              <a:rPr lang="en-US" sz="1600" i="1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“labweek7.classifybasics.txt“  </a:t>
            </a: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to copy/paste the Python examples as you try them out. </a:t>
            </a:r>
            <a:endParaRPr lang="en-US" sz="1600" dirty="0">
              <a:effectLst/>
            </a:endParaRPr>
          </a:p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600" dirty="0">
              <a:effectLst/>
            </a:endParaRPr>
          </a:p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Download the lab homework file: "Week 7 Lab Homework.docx" from BB (Lectures - Week 7).  Complete Part 1 and Part 2 as described in the document.</a:t>
            </a:r>
            <a:endParaRPr lang="en-US" sz="1600" dirty="0">
              <a:effectLst/>
            </a:endParaRPr>
          </a:p>
          <a:p>
            <a:pPr marL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  </a:t>
            </a:r>
            <a:endParaRPr lang="en-US" sz="1600" dirty="0">
              <a:effectLst/>
            </a:endParaRPr>
          </a:p>
          <a:p>
            <a:pPr marL="0" marR="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Homework: </a:t>
            </a:r>
            <a:endParaRPr lang="en-US" sz="1600" dirty="0">
              <a:effectLst/>
            </a:endParaRPr>
          </a:p>
          <a:p>
            <a:pPr marL="0" algn="l" rtl="0" latinLnBrk="0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solidFill>
                  <a:srgbClr val="282828"/>
                </a:solidFill>
                <a:effectLst/>
                <a:latin typeface="arial" panose="020B0604020202020204" pitchFamily="34" charset="0"/>
              </a:rPr>
              <a:t>Submit a report summary that includes the results for both Part 1 and Part 2.  Include any observations and lessons learned in your report.  In addition to the report summary, upload a copy of the python code you developed as part of this lab.</a:t>
            </a:r>
            <a:endParaRPr lang="en-US" sz="1600" dirty="0">
              <a:effectLst/>
            </a:endParaRPr>
          </a:p>
          <a:p>
            <a:pPr algn="l">
              <a:lnSpc>
                <a:spcPct val="150000"/>
              </a:lnSpc>
            </a:pPr>
            <a:endParaRPr lang="en-US" sz="1100" b="0" i="0" dirty="0">
              <a:solidFill>
                <a:srgbClr val="282828"/>
              </a:solidFill>
              <a:effectLst/>
              <a:latin typeface="Proxima Nova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756777-4B5A-439F-919A-AB05522E42DA}"/>
              </a:ext>
            </a:extLst>
          </p:cNvPr>
          <p:cNvSpPr txBox="1">
            <a:spLocks/>
          </p:cNvSpPr>
          <p:nvPr/>
        </p:nvSpPr>
        <p:spPr>
          <a:xfrm>
            <a:off x="771466" y="933842"/>
            <a:ext cx="73819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>
                <a:solidFill>
                  <a:srgbClr val="EE5612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80" dirty="0"/>
              <a:t>Lab Session – Week 7: Classification in NLTK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4BE24A7-5869-4F32-9A22-C95E6A9D4CD1}"/>
              </a:ext>
            </a:extLst>
          </p:cNvPr>
          <p:cNvSpPr txBox="1"/>
          <p:nvPr/>
        </p:nvSpPr>
        <p:spPr>
          <a:xfrm>
            <a:off x="771466" y="1491918"/>
            <a:ext cx="7337046" cy="31290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Lab Homework</a:t>
            </a:r>
          </a:p>
        </p:txBody>
      </p:sp>
    </p:spTree>
    <p:extLst>
      <p:ext uri="{BB962C8B-B14F-4D97-AF65-F5344CB8AC3E}">
        <p14:creationId xmlns:p14="http://schemas.microsoft.com/office/powerpoint/2010/main" val="35402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14832"/>
            <a:ext cx="5635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>
                <a:solidFill>
                  <a:srgbClr val="EE5612"/>
                </a:solidFill>
              </a:rPr>
              <a:t>Cohesion</a:t>
            </a:r>
            <a:r>
              <a:rPr sz="4200" spc="165" dirty="0">
                <a:solidFill>
                  <a:srgbClr val="EE5612"/>
                </a:solidFill>
              </a:rPr>
              <a:t> </a:t>
            </a:r>
            <a:r>
              <a:rPr sz="4200" spc="65" dirty="0">
                <a:solidFill>
                  <a:srgbClr val="EE5612"/>
                </a:solidFill>
              </a:rPr>
              <a:t>and</a:t>
            </a:r>
            <a:r>
              <a:rPr sz="4200" spc="165" dirty="0">
                <a:solidFill>
                  <a:srgbClr val="EE5612"/>
                </a:solidFill>
              </a:rPr>
              <a:t> </a:t>
            </a:r>
            <a:r>
              <a:rPr sz="4200" spc="95" dirty="0">
                <a:solidFill>
                  <a:srgbClr val="EE5612"/>
                </a:solidFill>
              </a:rPr>
              <a:t>Coherence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17116" y="1753026"/>
            <a:ext cx="7510145" cy="474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787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“A piece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 is intended and is perceived as more than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simple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independent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sentences.”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8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Therefore,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exhibit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unity/texture: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000"/>
              </a:spcBef>
              <a:tabLst>
                <a:tab pos="432434" algn="l"/>
              </a:tabLst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surface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level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(cohesion)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0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9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 level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(coherence)</a:t>
            </a:r>
            <a:endParaRPr sz="2000">
              <a:latin typeface="Times New Roman"/>
              <a:cs typeface="Times New Roman"/>
            </a:endParaRPr>
          </a:p>
          <a:p>
            <a:pPr marL="12700" marR="83820">
              <a:lnSpc>
                <a:spcPct val="100000"/>
              </a:lnSpc>
              <a:spcBef>
                <a:spcPts val="10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Cohesive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ties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provide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whereby</a:t>
            </a:r>
            <a:r>
              <a:rPr sz="20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structurally</a:t>
            </a:r>
            <a:r>
              <a:rPr sz="20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unrelated</a:t>
            </a:r>
            <a:r>
              <a:rPr sz="20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elements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linked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together.</a:t>
            </a:r>
            <a:endParaRPr sz="2000">
              <a:latin typeface="Times New Roman"/>
              <a:cs typeface="Times New Roman"/>
            </a:endParaRPr>
          </a:p>
          <a:p>
            <a:pPr marL="12700" marR="564515">
              <a:lnSpc>
                <a:spcPct val="100000"/>
              </a:lnSpc>
              <a:spcBef>
                <a:spcPts val="8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Halliday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Hasan’s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(1976) discusses types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cohesive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ties.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4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Grammatical: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reference,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substitution,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ellipsis,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conjunction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Lexical: reiteration,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collocation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9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practice, there is overlap; some examples can show more than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cohesion.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7263</Words>
  <Application>Microsoft Office PowerPoint</Application>
  <PresentationFormat>On-screen Show (4:3)</PresentationFormat>
  <Paragraphs>983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Impact</vt:lpstr>
      <vt:lpstr>Inter</vt:lpstr>
      <vt:lpstr>Proxima Nova</vt:lpstr>
      <vt:lpstr>Times New Roman</vt:lpstr>
      <vt:lpstr>Wingdings</vt:lpstr>
      <vt:lpstr>Office Theme</vt:lpstr>
      <vt:lpstr>Natural Language Processing  IST 664/CIS 668</vt:lpstr>
      <vt:lpstr>Natural Language Processing  IST 664/CIS 668</vt:lpstr>
      <vt:lpstr>Natural Language Processing  IST 664/CIS 668</vt:lpstr>
      <vt:lpstr>PowerPoint Presentation</vt:lpstr>
      <vt:lpstr>Levels of Language</vt:lpstr>
      <vt:lpstr>Discourse Linguistics</vt:lpstr>
      <vt:lpstr>Distinctions in Terminology  Between Text and Discourse</vt:lpstr>
      <vt:lpstr>Scope of Discourse Analysis</vt:lpstr>
      <vt:lpstr>Cohesion and Coherence</vt:lpstr>
      <vt:lpstr>Reference</vt:lpstr>
      <vt:lpstr>Conjunction and Transition</vt:lpstr>
      <vt:lpstr>Lexical Cohesion</vt:lpstr>
      <vt:lpstr>Uses of Cohesion Theory</vt:lpstr>
      <vt:lpstr>Coherence Relations: Semantic Meaning Ties</vt:lpstr>
      <vt:lpstr>PowerPoint Presentation</vt:lpstr>
      <vt:lpstr>Lexical Chains</vt:lpstr>
      <vt:lpstr>Example of Lexical Chains Semantically related words are highlighted. Note that this  assumes that coreference resolution has already occurred.</vt:lpstr>
      <vt:lpstr>Discourse Segmentation</vt:lpstr>
      <vt:lpstr>TextTiling</vt:lpstr>
      <vt:lpstr>PowerPoint Presentation</vt:lpstr>
      <vt:lpstr>Anaphora/Reference Resolution</vt:lpstr>
      <vt:lpstr>Types of Entity Resolutions</vt:lpstr>
      <vt:lpstr>Terminology Examples The referent for a referring phrase is found by the resolution  algorithm among the candidates, previous noun phrases.</vt:lpstr>
      <vt:lpstr>Reference Types</vt:lpstr>
      <vt:lpstr>Pronouns</vt:lpstr>
      <vt:lpstr>Definite Noun Phrases: The X</vt:lpstr>
      <vt:lpstr>Indefinite Noun Phrases: A X or An X</vt:lpstr>
      <vt:lpstr>Demonstratives: This and That</vt:lpstr>
      <vt:lpstr>Names</vt:lpstr>
      <vt:lpstr>Unusual Cases</vt:lpstr>
      <vt:lpstr>Exercise 7.4.2</vt:lpstr>
      <vt:lpstr>PowerPoint Presentation</vt:lpstr>
      <vt:lpstr>Approach to Coreference Resolution</vt:lpstr>
      <vt:lpstr>Identify Referent Candidates</vt:lpstr>
      <vt:lpstr>Features</vt:lpstr>
      <vt:lpstr>More Features</vt:lpstr>
      <vt:lpstr>Example: Rules to Assign Gender  Information</vt:lpstr>
      <vt:lpstr>Approach</vt:lpstr>
      <vt:lpstr>Exercise 7.4.4</vt:lpstr>
      <vt:lpstr>PowerPoint Presentation</vt:lpstr>
      <vt:lpstr>Discourse Structure</vt:lpstr>
      <vt:lpstr>Discourse Structure</vt:lpstr>
      <vt:lpstr>PowerPoint Presentation</vt:lpstr>
      <vt:lpstr>PowerPoint Presentation</vt:lpstr>
      <vt:lpstr>Rhetorical Structure Theory</vt:lpstr>
      <vt:lpstr>Discourse Markers</vt:lpstr>
      <vt:lpstr>Example of a Rhetorical Relation</vt:lpstr>
      <vt:lpstr>PowerPoint Presentation</vt:lpstr>
      <vt:lpstr>Levels of Language</vt:lpstr>
      <vt:lpstr>Pragmatics</vt:lpstr>
      <vt:lpstr>Pragmatics</vt:lpstr>
      <vt:lpstr>Topics in Dialogues</vt:lpstr>
      <vt:lpstr>Speech Act Theory</vt:lpstr>
      <vt:lpstr>Speech Act Theory</vt:lpstr>
      <vt:lpstr>Taxonomy of Illocutionary Acts’ Intentions</vt:lpstr>
      <vt:lpstr>Cooperative Principle</vt:lpstr>
      <vt:lpstr>Gricean Maxims</vt:lpstr>
      <vt:lpstr>Conversational Implicatures</vt:lpstr>
      <vt:lpstr>Conversational Implicatures</vt:lpstr>
      <vt:lpstr>PowerPoint Presentation</vt:lpstr>
      <vt:lpstr>Conversational Structure</vt:lpstr>
      <vt:lpstr>Turn-Taking</vt:lpstr>
      <vt:lpstr>Sequencing</vt:lpstr>
      <vt:lpstr>Dialogue Act Theory</vt:lpstr>
      <vt:lpstr>Dialogue Act Theory</vt:lpstr>
      <vt:lpstr>Dialogue Acts in Transcribed Speech</vt:lpstr>
      <vt:lpstr>Dialogue Act Tags and Examples</vt:lpstr>
      <vt:lpstr>Additional Dialogue Act Tags</vt:lpstr>
      <vt:lpstr>Switchboard Dialogue Example</vt:lpstr>
      <vt:lpstr>The 42 dialogue act labels. Dialogue act frequencies are given as  percentages of the total number of utterances in the overall corpus.</vt:lpstr>
      <vt:lpstr>The 42 dialogue act labels, continued.</vt:lpstr>
      <vt:lpstr>Automatic Detection of Dialogue Tags</vt:lpstr>
      <vt:lpstr>Dialogue Act Tagging Evaluation</vt:lpstr>
      <vt:lpstr>PowerPoint Presentation</vt:lpstr>
      <vt:lpstr>Planning</vt:lpstr>
      <vt:lpstr>Planning: Introduction</vt:lpstr>
      <vt:lpstr>Trip-Taking Planning</vt:lpstr>
      <vt:lpstr>Utterance/Request</vt:lpstr>
      <vt:lpstr>Conversational Agents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 IST 664/CIS 668</dc:title>
  <cp:lastModifiedBy>Michael Larche</cp:lastModifiedBy>
  <cp:revision>1</cp:revision>
  <dcterms:created xsi:type="dcterms:W3CDTF">2021-03-17T16:00:10Z</dcterms:created>
  <dcterms:modified xsi:type="dcterms:W3CDTF">2021-03-19T01:23:52Z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2018-09-21T00:00:00Z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2021-03-17T00:00:00Z</vt:filetime>
  </property>
</Properties>
</file>